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263" r:id="rId10"/>
    <p:sldId id="264" r:id="rId11"/>
    <p:sldId id="323" r:id="rId12"/>
    <p:sldId id="324" r:id="rId13"/>
    <p:sldId id="322" r:id="rId14"/>
    <p:sldId id="321" r:id="rId15"/>
    <p:sldId id="320" r:id="rId16"/>
  </p:sldIdLst>
  <p:sldSz cx="9144000" cy="6858000" type="screen4x3"/>
  <p:notesSz cx="6794500" cy="99314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C057"/>
    <a:srgbClr val="2A6A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5" autoAdjust="0"/>
    <p:restoredTop sz="90152" autoAdjust="0"/>
  </p:normalViewPr>
  <p:slideViewPr>
    <p:cSldViewPr>
      <p:cViewPr varScale="1">
        <p:scale>
          <a:sx n="95" d="100"/>
          <a:sy n="95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3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3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E755AB99-34A4-467E-A50F-11A946506A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3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8052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3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274C2BD-ED99-47C8-9050-5F31E562EA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4C2BD-ED99-47C8-9050-5F31E562EA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49BDFD-54D3-47BA-8EF0-FFEC7B1BA75B}" type="slidenum">
              <a:rPr lang="en-US" smtClean="0">
                <a:latin typeface="Arial" charset="0"/>
                <a:ea typeface="ＭＳ Ｐゴシック" charset="-128"/>
              </a:rPr>
              <a:pPr/>
              <a:t>8</a:t>
            </a:fld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4C2BD-ED99-47C8-9050-5F31E562EA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912813"/>
            <a:ext cx="8637588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637588" cy="1582737"/>
          </a:xfrm>
        </p:spPr>
        <p:txBody>
          <a:bodyPr anchor="ctr"/>
          <a:lstStyle>
            <a:lvl1pPr marL="0" indent="0">
              <a:spcBef>
                <a:spcPct val="0"/>
              </a:spcBef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0" y="107950"/>
            <a:ext cx="9144000" cy="6751638"/>
            <a:chOff x="0" y="68"/>
            <a:chExt cx="5760" cy="4253"/>
          </a:xfrm>
        </p:grpSpPr>
        <p:sp>
          <p:nvSpPr>
            <p:cNvPr id="129029" name="Rectangle 5"/>
            <p:cNvSpPr>
              <a:spLocks noChangeArrowheads="1"/>
            </p:cNvSpPr>
            <p:nvPr userDrawn="1"/>
          </p:nvSpPr>
          <p:spPr bwMode="auto">
            <a:xfrm>
              <a:off x="0" y="4207"/>
              <a:ext cx="5760" cy="114"/>
            </a:xfrm>
            <a:prstGeom prst="rect">
              <a:avLst/>
            </a:prstGeom>
            <a:gradFill rotWithShape="0">
              <a:gsLst>
                <a:gs pos="0">
                  <a:srgbClr val="2A6AB3">
                    <a:gamma/>
                    <a:shade val="37647"/>
                    <a:invGamma/>
                  </a:srgbClr>
                </a:gs>
                <a:gs pos="100000">
                  <a:srgbClr val="2A6AB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52ADE7"/>
                </a:buClr>
                <a:buFont typeface="Wingdings" pitchFamily="2" charset="2"/>
                <a:buNone/>
              </a:pPr>
              <a:endParaRPr lang="de-CH" sz="3000"/>
            </a:p>
          </p:txBody>
        </p:sp>
        <p:pic>
          <p:nvPicPr>
            <p:cNvPr id="129030" name="Picture 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24"/>
              <a:ext cx="5760" cy="1583"/>
            </a:xfrm>
            <a:prstGeom prst="rect">
              <a:avLst/>
            </a:prstGeom>
            <a:noFill/>
          </p:spPr>
        </p:pic>
        <p:pic>
          <p:nvPicPr>
            <p:cNvPr id="129031" name="Picture 7" descr="ethlogo_b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68"/>
              <a:ext cx="1077" cy="277"/>
            </a:xfrm>
            <a:prstGeom prst="rect">
              <a:avLst/>
            </a:prstGeom>
            <a:noFill/>
          </p:spPr>
        </p:pic>
        <p:pic>
          <p:nvPicPr>
            <p:cNvPr id="129032" name="Picture 8" descr="LSA-farbi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18" y="68"/>
              <a:ext cx="481" cy="277"/>
            </a:xfrm>
            <a:prstGeom prst="rect">
              <a:avLst/>
            </a:prstGeom>
            <a:noFill/>
          </p:spPr>
        </p:pic>
        <p:sp>
          <p:nvSpPr>
            <p:cNvPr id="129033" name="Line 9"/>
            <p:cNvSpPr>
              <a:spLocks noChangeShapeType="1"/>
            </p:cNvSpPr>
            <p:nvPr userDrawn="1"/>
          </p:nvSpPr>
          <p:spPr bwMode="auto">
            <a:xfrm>
              <a:off x="0" y="408"/>
              <a:ext cx="5760" cy="0"/>
            </a:xfrm>
            <a:prstGeom prst="line">
              <a:avLst/>
            </a:prstGeom>
            <a:noFill/>
            <a:ln w="9525">
              <a:solidFill>
                <a:srgbClr val="0F284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765175"/>
            <a:ext cx="21590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765175"/>
            <a:ext cx="6326188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637588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73238"/>
            <a:ext cx="863758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4225925"/>
            <a:ext cx="8637588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637588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2418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773238"/>
            <a:ext cx="4243388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2418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3238"/>
            <a:ext cx="4243388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56700" cy="6859588"/>
            <a:chOff x="0" y="0"/>
            <a:chExt cx="5768" cy="4321"/>
          </a:xfrm>
        </p:grpSpPr>
        <p:pic>
          <p:nvPicPr>
            <p:cNvPr id="128003" name="Picture 3" descr="Picture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5768" cy="415"/>
            </a:xfrm>
            <a:prstGeom prst="rect">
              <a:avLst/>
            </a:prstGeom>
            <a:noFill/>
          </p:spPr>
        </p:pic>
        <p:sp>
          <p:nvSpPr>
            <p:cNvPr id="128004" name="Rectangle 4"/>
            <p:cNvSpPr>
              <a:spLocks noChangeArrowheads="1"/>
            </p:cNvSpPr>
            <p:nvPr userDrawn="1"/>
          </p:nvSpPr>
          <p:spPr bwMode="auto">
            <a:xfrm>
              <a:off x="0" y="4207"/>
              <a:ext cx="5760" cy="114"/>
            </a:xfrm>
            <a:prstGeom prst="rect">
              <a:avLst/>
            </a:prstGeom>
            <a:gradFill rotWithShape="0">
              <a:gsLst>
                <a:gs pos="0">
                  <a:srgbClr val="2A6AB3">
                    <a:gamma/>
                    <a:shade val="37647"/>
                    <a:invGamma/>
                  </a:srgbClr>
                </a:gs>
                <a:gs pos="100000">
                  <a:srgbClr val="2A6AB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52ADE7"/>
                </a:buClr>
                <a:buFont typeface="Wingdings" pitchFamily="2" charset="2"/>
                <a:buNone/>
              </a:pPr>
              <a:endParaRPr lang="de-CH" sz="3000"/>
            </a:p>
          </p:txBody>
        </p:sp>
      </p:grp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8743950" y="6696075"/>
            <a:ext cx="215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fld id="{F666C9D5-30DA-40D0-9E94-81BBACDDCFE7}" type="slidenum">
              <a:rPr lang="de-CH" sz="900" b="1">
                <a:solidFill>
                  <a:schemeClr val="bg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65175"/>
            <a:ext cx="86375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637588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179388" y="6696075"/>
            <a:ext cx="20891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900" b="1" dirty="0" smtClean="0">
                <a:solidFill>
                  <a:schemeClr val="bg1"/>
                </a:solidFill>
              </a:rPr>
              <a:t>ETH </a:t>
            </a:r>
            <a:r>
              <a:rPr lang="de-CH" sz="900" b="1" dirty="0">
                <a:solidFill>
                  <a:schemeClr val="bg1"/>
                </a:solidFill>
              </a:rPr>
              <a:t>Zürich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3428992" y="6719501"/>
            <a:ext cx="20891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900" b="1" dirty="0" smtClean="0">
                <a:solidFill>
                  <a:schemeClr val="bg1"/>
                </a:solidFill>
              </a:rPr>
              <a:t>Laboratory </a:t>
            </a:r>
            <a:r>
              <a:rPr lang="de-CH" sz="900" b="1" dirty="0" err="1" smtClean="0">
                <a:solidFill>
                  <a:schemeClr val="bg1"/>
                </a:solidFill>
              </a:rPr>
              <a:t>for</a:t>
            </a:r>
            <a:r>
              <a:rPr lang="de-CH" sz="900" b="1" dirty="0" smtClean="0">
                <a:solidFill>
                  <a:schemeClr val="bg1"/>
                </a:solidFill>
              </a:rPr>
              <a:t> </a:t>
            </a:r>
            <a:r>
              <a:rPr lang="de-CH" sz="900" b="1" dirty="0" err="1" smtClean="0">
                <a:solidFill>
                  <a:schemeClr val="bg1"/>
                </a:solidFill>
              </a:rPr>
              <a:t>Safety</a:t>
            </a:r>
            <a:r>
              <a:rPr lang="de-CH" sz="900" b="1" dirty="0" smtClean="0">
                <a:solidFill>
                  <a:schemeClr val="bg1"/>
                </a:solidFill>
              </a:rPr>
              <a:t> Analysis</a:t>
            </a:r>
            <a:endParaRPr lang="de-CH" sz="9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ransition spd="med" advClick="0" advTm="500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A6AB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A6AB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A6AB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A6AB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A6AB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A6AB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A6AB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A6AB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A6AB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mon\ar_doc\internal\D-MAVT\Lokaltermin%2009\lokaltermin2.wmv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714356"/>
            <a:ext cx="8637588" cy="1470025"/>
          </a:xfrm>
        </p:spPr>
        <p:txBody>
          <a:bodyPr/>
          <a:lstStyle/>
          <a:p>
            <a:pPr algn="ctr"/>
            <a:r>
              <a:rPr lang="en-US" sz="2800" dirty="0" smtClean="0"/>
              <a:t>Vulnerability of Complex System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2071678"/>
            <a:ext cx="8637588" cy="1582737"/>
          </a:xfrm>
        </p:spPr>
        <p:txBody>
          <a:bodyPr/>
          <a:lstStyle/>
          <a:p>
            <a:pPr algn="ctr"/>
            <a:r>
              <a:rPr lang="en-US" sz="1800" dirty="0" err="1" smtClean="0"/>
              <a:t>Lokaltermin</a:t>
            </a:r>
            <a:r>
              <a:rPr lang="en-US" sz="1800" dirty="0" smtClean="0"/>
              <a:t> des ETH-</a:t>
            </a:r>
            <a:r>
              <a:rPr lang="en-US" sz="1800" dirty="0" err="1" smtClean="0"/>
              <a:t>Präsidenten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Mittwoch</a:t>
            </a:r>
            <a:r>
              <a:rPr lang="en-US" sz="1800" dirty="0" smtClean="0"/>
              <a:t>, 1. </a:t>
            </a:r>
            <a:r>
              <a:rPr lang="en-US" sz="1800" dirty="0" err="1" smtClean="0"/>
              <a:t>Juli</a:t>
            </a:r>
            <a:r>
              <a:rPr lang="en-US" sz="1800" dirty="0" smtClean="0"/>
              <a:t> 2009</a:t>
            </a:r>
          </a:p>
          <a:p>
            <a:pPr algn="ctr"/>
            <a:endParaRPr lang="de-CH" sz="1800" dirty="0" smtClean="0"/>
          </a:p>
          <a:p>
            <a:pPr algn="ctr"/>
            <a:r>
              <a:rPr lang="de-CH" b="1" dirty="0" smtClean="0">
                <a:solidFill>
                  <a:srgbClr val="FF0000"/>
                </a:solidFill>
              </a:rPr>
              <a:t>Laboratory </a:t>
            </a:r>
            <a:r>
              <a:rPr lang="de-CH" b="1" dirty="0" err="1" smtClean="0">
                <a:solidFill>
                  <a:srgbClr val="FF0000"/>
                </a:solidFill>
              </a:rPr>
              <a:t>for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Safety</a:t>
            </a:r>
            <a:r>
              <a:rPr lang="de-CH" b="1" dirty="0" smtClean="0">
                <a:solidFill>
                  <a:srgbClr val="FF0000"/>
                </a:solidFill>
              </a:rPr>
              <a:t> 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2892415" cy="935038"/>
          </a:xfrm>
        </p:spPr>
        <p:txBody>
          <a:bodyPr/>
          <a:lstStyle/>
          <a:p>
            <a:r>
              <a:rPr lang="de-CH" sz="2400" dirty="0" err="1" smtClean="0"/>
              <a:t>Water</a:t>
            </a:r>
            <a:r>
              <a:rPr lang="de-CH" sz="2400" dirty="0" smtClean="0"/>
              <a:t>: Simulation </a:t>
            </a:r>
            <a:br>
              <a:rPr lang="de-CH" sz="2400" dirty="0" smtClean="0"/>
            </a:br>
            <a:r>
              <a:rPr lang="de-CH" sz="2400" dirty="0" smtClean="0"/>
              <a:t>of </a:t>
            </a:r>
            <a:r>
              <a:rPr lang="de-CH" sz="2400" dirty="0" err="1" smtClean="0"/>
              <a:t>contamination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Scenarios</a:t>
            </a:r>
          </a:p>
          <a:p>
            <a:r>
              <a:rPr lang="de-CH" sz="2000" dirty="0" err="1" smtClean="0"/>
              <a:t>Contaminations</a:t>
            </a:r>
            <a:endParaRPr lang="de-CH" sz="2000" dirty="0" smtClean="0"/>
          </a:p>
          <a:p>
            <a:pPr lvl="1"/>
            <a:r>
              <a:rPr lang="de-CH" sz="2000" dirty="0" smtClean="0"/>
              <a:t>Flow</a:t>
            </a:r>
          </a:p>
          <a:p>
            <a:pPr lvl="1"/>
            <a:r>
              <a:rPr lang="de-CH" sz="2000" dirty="0" err="1" smtClean="0"/>
              <a:t>Concentration</a:t>
            </a:r>
            <a:endParaRPr lang="de-CH" sz="2000" dirty="0" smtClean="0"/>
          </a:p>
          <a:p>
            <a:r>
              <a:rPr lang="de-CH" sz="2000" dirty="0" smtClean="0"/>
              <a:t>Sensor </a:t>
            </a:r>
            <a:r>
              <a:rPr lang="de-CH" sz="2000" dirty="0" err="1" smtClean="0"/>
              <a:t>placement</a:t>
            </a:r>
            <a:endParaRPr lang="de-CH" sz="2000" dirty="0" smtClean="0"/>
          </a:p>
          <a:p>
            <a:endParaRPr lang="de-CH" dirty="0" smtClean="0"/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3515" t="17578" b="4785"/>
          <a:stretch>
            <a:fillRect/>
          </a:stretch>
        </p:blipFill>
        <p:spPr bwMode="auto">
          <a:xfrm>
            <a:off x="142844" y="3643314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lokaltermin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86116" y="1285860"/>
            <a:ext cx="5715040" cy="4786346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42918"/>
            <a:ext cx="8637588" cy="592123"/>
          </a:xfrm>
        </p:spPr>
        <p:txBody>
          <a:bodyPr/>
          <a:lstStyle/>
          <a:p>
            <a:r>
              <a:rPr lang="de-CH" sz="2400" dirty="0" err="1" smtClean="0"/>
              <a:t>Methods</a:t>
            </a:r>
            <a:r>
              <a:rPr lang="de-CH" sz="2400" dirty="0" smtClean="0"/>
              <a:t>: </a:t>
            </a:r>
            <a:r>
              <a:rPr lang="de-CH" sz="2400" dirty="0" err="1" smtClean="0"/>
              <a:t>framework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vulnerability</a:t>
            </a:r>
            <a:r>
              <a:rPr lang="de-CH" sz="2400" dirty="0" smtClean="0"/>
              <a:t> </a:t>
            </a:r>
            <a:r>
              <a:rPr lang="de-CH" sz="2400" dirty="0" err="1" smtClean="0"/>
              <a:t>analysis</a:t>
            </a:r>
            <a:endParaRPr lang="en-US" sz="24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55" y="1285860"/>
            <a:ext cx="885930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022123" y="2924176"/>
            <a:ext cx="287215" cy="144463"/>
            <a:chOff x="2517" y="1888"/>
            <a:chExt cx="181" cy="91"/>
          </a:xfrm>
        </p:grpSpPr>
        <p:sp>
          <p:nvSpPr>
            <p:cNvPr id="26664" name="Rectangle 54"/>
            <p:cNvSpPr>
              <a:spLocks noChangeArrowheads="1"/>
            </p:cNvSpPr>
            <p:nvPr/>
          </p:nvSpPr>
          <p:spPr bwMode="auto">
            <a:xfrm>
              <a:off x="2517" y="1888"/>
              <a:ext cx="181" cy="9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6665" name="Line 55"/>
            <p:cNvSpPr>
              <a:spLocks noChangeShapeType="1"/>
            </p:cNvSpPr>
            <p:nvPr/>
          </p:nvSpPr>
          <p:spPr bwMode="auto">
            <a:xfrm>
              <a:off x="2517" y="1888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Line 56"/>
            <p:cNvSpPr>
              <a:spLocks noChangeShapeType="1"/>
            </p:cNvSpPr>
            <p:nvPr/>
          </p:nvSpPr>
          <p:spPr bwMode="auto">
            <a:xfrm flipV="1">
              <a:off x="2608" y="188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948854" y="2924176"/>
            <a:ext cx="287215" cy="144463"/>
            <a:chOff x="2517" y="1888"/>
            <a:chExt cx="181" cy="91"/>
          </a:xfrm>
        </p:grpSpPr>
        <p:sp>
          <p:nvSpPr>
            <p:cNvPr id="26661" name="Rectangle 50"/>
            <p:cNvSpPr>
              <a:spLocks noChangeArrowheads="1"/>
            </p:cNvSpPr>
            <p:nvPr/>
          </p:nvSpPr>
          <p:spPr bwMode="auto">
            <a:xfrm>
              <a:off x="2517" y="1888"/>
              <a:ext cx="181" cy="9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6662" name="Line 51"/>
            <p:cNvSpPr>
              <a:spLocks noChangeShapeType="1"/>
            </p:cNvSpPr>
            <p:nvPr/>
          </p:nvSpPr>
          <p:spPr bwMode="auto">
            <a:xfrm>
              <a:off x="2517" y="1888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52"/>
            <p:cNvSpPr>
              <a:spLocks noChangeShapeType="1"/>
            </p:cNvSpPr>
            <p:nvPr/>
          </p:nvSpPr>
          <p:spPr bwMode="auto">
            <a:xfrm flipV="1">
              <a:off x="2608" y="188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948854" y="2997201"/>
            <a:ext cx="287215" cy="144463"/>
            <a:chOff x="2517" y="1888"/>
            <a:chExt cx="181" cy="91"/>
          </a:xfrm>
        </p:grpSpPr>
        <p:sp>
          <p:nvSpPr>
            <p:cNvPr id="26658" name="Rectangle 46"/>
            <p:cNvSpPr>
              <a:spLocks noChangeArrowheads="1"/>
            </p:cNvSpPr>
            <p:nvPr/>
          </p:nvSpPr>
          <p:spPr bwMode="auto">
            <a:xfrm>
              <a:off x="2517" y="1888"/>
              <a:ext cx="181" cy="9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6659" name="Line 47"/>
            <p:cNvSpPr>
              <a:spLocks noChangeShapeType="1"/>
            </p:cNvSpPr>
            <p:nvPr/>
          </p:nvSpPr>
          <p:spPr bwMode="auto">
            <a:xfrm>
              <a:off x="2517" y="1888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48"/>
            <p:cNvSpPr>
              <a:spLocks noChangeShapeType="1"/>
            </p:cNvSpPr>
            <p:nvPr/>
          </p:nvSpPr>
          <p:spPr bwMode="auto">
            <a:xfrm flipV="1">
              <a:off x="2608" y="188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84785" y="2060576"/>
            <a:ext cx="287215" cy="144463"/>
            <a:chOff x="2245" y="3339"/>
            <a:chExt cx="181" cy="91"/>
          </a:xfrm>
        </p:grpSpPr>
        <p:sp>
          <p:nvSpPr>
            <p:cNvPr id="26655" name="Rectangle 35"/>
            <p:cNvSpPr>
              <a:spLocks noChangeArrowheads="1"/>
            </p:cNvSpPr>
            <p:nvPr/>
          </p:nvSpPr>
          <p:spPr bwMode="auto">
            <a:xfrm>
              <a:off x="2245" y="3339"/>
              <a:ext cx="181" cy="9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6656" name="Line 36"/>
            <p:cNvSpPr>
              <a:spLocks noChangeShapeType="1"/>
            </p:cNvSpPr>
            <p:nvPr/>
          </p:nvSpPr>
          <p:spPr bwMode="auto">
            <a:xfrm>
              <a:off x="2245" y="3339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37"/>
            <p:cNvSpPr>
              <a:spLocks noChangeShapeType="1"/>
            </p:cNvSpPr>
            <p:nvPr/>
          </p:nvSpPr>
          <p:spPr bwMode="auto">
            <a:xfrm flipV="1">
              <a:off x="2336" y="3339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5580185" y="2060576"/>
            <a:ext cx="1799492" cy="18002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053272" y="4292600"/>
            <a:ext cx="864577" cy="1431925"/>
            <a:chOff x="2274" y="2704"/>
            <a:chExt cx="544" cy="902"/>
          </a:xfrm>
        </p:grpSpPr>
        <p:sp>
          <p:nvSpPr>
            <p:cNvPr id="26649" name="Oval 19"/>
            <p:cNvSpPr>
              <a:spLocks noChangeArrowheads="1"/>
            </p:cNvSpPr>
            <p:nvPr/>
          </p:nvSpPr>
          <p:spPr bwMode="auto">
            <a:xfrm>
              <a:off x="2274" y="2880"/>
              <a:ext cx="544" cy="7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6652" name="Line 15"/>
            <p:cNvSpPr>
              <a:spLocks noChangeShapeType="1"/>
            </p:cNvSpPr>
            <p:nvPr/>
          </p:nvSpPr>
          <p:spPr bwMode="auto">
            <a:xfrm flipV="1">
              <a:off x="2639" y="333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16"/>
            <p:cNvSpPr>
              <a:spLocks noChangeShapeType="1"/>
            </p:cNvSpPr>
            <p:nvPr/>
          </p:nvSpPr>
          <p:spPr bwMode="auto">
            <a:xfrm flipV="1">
              <a:off x="2639" y="302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17"/>
            <p:cNvSpPr>
              <a:spLocks noChangeShapeType="1"/>
            </p:cNvSpPr>
            <p:nvPr/>
          </p:nvSpPr>
          <p:spPr bwMode="auto">
            <a:xfrm>
              <a:off x="2549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6000760" y="4508501"/>
            <a:ext cx="989152" cy="288925"/>
          </a:xfrm>
          <a:prstGeom prst="roundRect">
            <a:avLst>
              <a:gd name="adj" fmla="val 4424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 smtClean="0"/>
              <a:t>Intact</a:t>
            </a:r>
            <a:endParaRPr lang="en-GB" sz="1600" dirty="0"/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6000760" y="5011739"/>
            <a:ext cx="989152" cy="288925"/>
          </a:xfrm>
          <a:prstGeom prst="roundRect">
            <a:avLst>
              <a:gd name="adj" fmla="val 4424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 smtClean="0"/>
              <a:t>Repairing</a:t>
            </a:r>
            <a:endParaRPr lang="en-GB" sz="1600" dirty="0"/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6000760" y="5514976"/>
            <a:ext cx="989152" cy="288925"/>
          </a:xfrm>
          <a:prstGeom prst="roundRect">
            <a:avLst>
              <a:gd name="adj" fmla="val 4424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 smtClean="0"/>
              <a:t>Defect</a:t>
            </a:r>
            <a:endParaRPr lang="en-GB" sz="1600" dirty="0"/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5506916" y="2852738"/>
            <a:ext cx="145074" cy="2159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 rot="-1345551">
            <a:off x="5578720" y="3213100"/>
            <a:ext cx="143608" cy="2159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 rot="1224593">
            <a:off x="5578720" y="2420939"/>
            <a:ext cx="142142" cy="27622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90140" name="Rectangle 28"/>
          <p:cNvSpPr>
            <a:spLocks noChangeArrowheads="1"/>
          </p:cNvSpPr>
          <p:nvPr/>
        </p:nvSpPr>
        <p:spPr bwMode="auto">
          <a:xfrm>
            <a:off x="7307874" y="2852738"/>
            <a:ext cx="143608" cy="215900"/>
          </a:xfrm>
          <a:prstGeom prst="rect">
            <a:avLst/>
          </a:prstGeom>
          <a:gradFill rotWithShape="1">
            <a:gsLst>
              <a:gs pos="0">
                <a:srgbClr val="765E47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90141" name="Rectangle 29"/>
          <p:cNvSpPr>
            <a:spLocks noChangeArrowheads="1"/>
          </p:cNvSpPr>
          <p:nvPr/>
        </p:nvSpPr>
        <p:spPr bwMode="auto">
          <a:xfrm rot="-1345551">
            <a:off x="7236070" y="2492375"/>
            <a:ext cx="143608" cy="2159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90142" name="Rectangle 30"/>
          <p:cNvSpPr>
            <a:spLocks noChangeArrowheads="1"/>
          </p:cNvSpPr>
          <p:nvPr/>
        </p:nvSpPr>
        <p:spPr bwMode="auto">
          <a:xfrm rot="1224593">
            <a:off x="7236069" y="3152776"/>
            <a:ext cx="142143" cy="276225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90156" name="Rectangle 44"/>
          <p:cNvSpPr>
            <a:spLocks noChangeArrowheads="1"/>
          </p:cNvSpPr>
          <p:nvPr/>
        </p:nvSpPr>
        <p:spPr bwMode="auto">
          <a:xfrm>
            <a:off x="4572000" y="3933825"/>
            <a:ext cx="3887666" cy="4318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90169" name="Rectangle 57"/>
          <p:cNvSpPr>
            <a:spLocks noChangeArrowheads="1"/>
          </p:cNvSpPr>
          <p:nvPr/>
        </p:nvSpPr>
        <p:spPr bwMode="auto">
          <a:xfrm>
            <a:off x="7309339" y="2852738"/>
            <a:ext cx="143608" cy="215900"/>
          </a:xfrm>
          <a:prstGeom prst="rect">
            <a:avLst/>
          </a:prstGeom>
          <a:gradFill rotWithShape="1">
            <a:gsLst>
              <a:gs pos="0">
                <a:srgbClr val="765E47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pic>
        <p:nvPicPr>
          <p:cNvPr id="90172" name="Picture 60" descr="MPj03141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43706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73" name="Line 61"/>
          <p:cNvSpPr>
            <a:spLocks noChangeShapeType="1"/>
          </p:cNvSpPr>
          <p:nvPr/>
        </p:nvSpPr>
        <p:spPr bwMode="auto">
          <a:xfrm flipV="1">
            <a:off x="5487866" y="4510088"/>
            <a:ext cx="0" cy="3603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74" name="AutoShape 62"/>
          <p:cNvSpPr>
            <a:spLocks noChangeArrowheads="1"/>
          </p:cNvSpPr>
          <p:nvPr/>
        </p:nvSpPr>
        <p:spPr bwMode="auto">
          <a:xfrm>
            <a:off x="7524750" y="1557338"/>
            <a:ext cx="914400" cy="609600"/>
          </a:xfrm>
          <a:prstGeom prst="flowChartMagneticDisk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Memory</a:t>
            </a:r>
          </a:p>
        </p:txBody>
      </p:sp>
      <p:sp>
        <p:nvSpPr>
          <p:cNvPr id="90176" name="AutoShape 64"/>
          <p:cNvSpPr>
            <a:spLocks noChangeArrowheads="1"/>
          </p:cNvSpPr>
          <p:nvPr/>
        </p:nvSpPr>
        <p:spPr bwMode="auto">
          <a:xfrm>
            <a:off x="5004290" y="1557338"/>
            <a:ext cx="1151792" cy="576262"/>
          </a:xfrm>
          <a:prstGeom prst="hexagon">
            <a:avLst>
              <a:gd name="adj" fmla="val 49972"/>
              <a:gd name="vf" fmla="val 115470"/>
            </a:avLst>
          </a:prstGeom>
          <a:solidFill>
            <a:srgbClr val="D9ED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Goal</a:t>
            </a:r>
          </a:p>
        </p:txBody>
      </p:sp>
      <p:sp>
        <p:nvSpPr>
          <p:cNvPr id="266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08051"/>
            <a:ext cx="8637588" cy="59212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dirty="0" smtClean="0"/>
              <a:t>Method: Agent Based Modeling (ABM)</a:t>
            </a:r>
            <a:endParaRPr lang="en-GB" sz="2400" dirty="0" smtClean="0"/>
          </a:p>
        </p:txBody>
      </p:sp>
      <p:sp>
        <p:nvSpPr>
          <p:cNvPr id="90179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250825" y="1773238"/>
            <a:ext cx="3963985" cy="475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A6AB3"/>
              </a:buClr>
              <a:buFont typeface="Wingdings" pitchFamily="2" charset="2"/>
              <a:buChar char="§"/>
            </a:pPr>
            <a:r>
              <a:rPr lang="en-GB" sz="1800" b="1" dirty="0" smtClean="0">
                <a:latin typeface="Arial" charset="0"/>
                <a:cs typeface="Arial" charset="0"/>
              </a:rPr>
              <a:t>Has different states </a:t>
            </a:r>
            <a:br>
              <a:rPr lang="en-GB" sz="1800" b="1" dirty="0" smtClean="0">
                <a:latin typeface="Arial" charset="0"/>
                <a:cs typeface="Arial" charset="0"/>
              </a:rPr>
            </a:br>
            <a:r>
              <a:rPr lang="en-GB" sz="1800" b="1" dirty="0" smtClean="0">
                <a:latin typeface="Arial" charset="0"/>
                <a:cs typeface="Arial" charset="0"/>
              </a:rPr>
              <a:t>(</a:t>
            </a:r>
            <a:r>
              <a:rPr lang="en-GB" sz="1800" b="1" u="sng" dirty="0" smtClean="0">
                <a:latin typeface="Arial" charset="0"/>
                <a:cs typeface="Arial" charset="0"/>
              </a:rPr>
              <a:t>F</a:t>
            </a:r>
            <a:r>
              <a:rPr lang="en-GB" sz="1800" b="1" dirty="0" smtClean="0">
                <a:latin typeface="Arial" charset="0"/>
                <a:cs typeface="Arial" charset="0"/>
              </a:rPr>
              <a:t>inite </a:t>
            </a:r>
            <a:r>
              <a:rPr lang="en-GB" sz="1800" b="1" u="sng" dirty="0" smtClean="0">
                <a:latin typeface="Arial" charset="0"/>
                <a:cs typeface="Arial" charset="0"/>
              </a:rPr>
              <a:t>S</a:t>
            </a:r>
            <a:r>
              <a:rPr lang="en-GB" sz="1800" b="1" dirty="0" smtClean="0">
                <a:latin typeface="Arial" charset="0"/>
                <a:cs typeface="Arial" charset="0"/>
              </a:rPr>
              <a:t>tate </a:t>
            </a:r>
            <a:r>
              <a:rPr lang="en-GB" sz="1800" b="1" u="sng" dirty="0" smtClean="0">
                <a:latin typeface="Arial" charset="0"/>
                <a:cs typeface="Arial" charset="0"/>
              </a:rPr>
              <a:t>M</a:t>
            </a:r>
            <a:r>
              <a:rPr lang="en-GB" sz="1800" b="1" dirty="0" smtClean="0">
                <a:latin typeface="Arial" charset="0"/>
                <a:cs typeface="Arial" charset="0"/>
              </a:rPr>
              <a:t>achine, FSM)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A6AB3"/>
              </a:buClr>
              <a:buFont typeface="Wingdings" pitchFamily="2" charset="2"/>
              <a:buChar char="§"/>
            </a:pPr>
            <a:r>
              <a:rPr lang="en-GB" sz="1800" dirty="0" smtClean="0">
                <a:latin typeface="Arial" charset="0"/>
                <a:cs typeface="Arial" charset="0"/>
              </a:rPr>
              <a:t>Is capable of interaction with its environment (e.g. other objects)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A6AB3"/>
              </a:buClr>
              <a:buFont typeface="Wingdings" pitchFamily="2" charset="2"/>
              <a:buChar char="§"/>
            </a:pPr>
            <a:r>
              <a:rPr lang="en-GB" sz="1800" dirty="0" smtClean="0">
                <a:latin typeface="Arial" charset="0"/>
                <a:cs typeface="Arial" charset="0"/>
              </a:rPr>
              <a:t>has „receptors“ and „effectors“ </a:t>
            </a:r>
            <a:br>
              <a:rPr lang="en-GB" sz="1800" dirty="0" smtClean="0">
                <a:latin typeface="Arial" charset="0"/>
                <a:cs typeface="Arial" charset="0"/>
              </a:rPr>
            </a:br>
            <a:r>
              <a:rPr lang="en-GB" sz="1800" dirty="0" smtClean="0">
                <a:latin typeface="Arial" charset="0"/>
                <a:cs typeface="Arial" charset="0"/>
              </a:rPr>
              <a:t>for specific („messages“) and non-specific (environmental variables) signals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A6AB3"/>
              </a:buClr>
              <a:buFont typeface="Wingdings" pitchFamily="2" charset="2"/>
              <a:buChar char="§"/>
            </a:pPr>
            <a:r>
              <a:rPr lang="en-GB" sz="1800" dirty="0" smtClean="0">
                <a:latin typeface="Arial" charset="0"/>
                <a:cs typeface="Arial" charset="0"/>
              </a:rPr>
              <a:t>Can act randomly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A6AB3"/>
              </a:buClr>
              <a:buFont typeface="Wingdings" pitchFamily="2" charset="2"/>
              <a:buChar char="§"/>
            </a:pPr>
            <a:r>
              <a:rPr lang="en-GB" sz="1800" dirty="0" smtClean="0">
                <a:latin typeface="Arial" charset="0"/>
                <a:cs typeface="Arial" charset="0"/>
              </a:rPr>
              <a:t>May have a memory (learning)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A6AB3"/>
              </a:buClr>
              <a:buFont typeface="Wingdings" pitchFamily="2" charset="2"/>
              <a:buChar char="§"/>
            </a:pPr>
            <a:r>
              <a:rPr lang="en-GB" sz="1800" dirty="0" smtClean="0">
                <a:latin typeface="Arial" charset="0"/>
                <a:cs typeface="Arial" charset="0"/>
              </a:rPr>
              <a:t>Can strive for a goal</a:t>
            </a:r>
          </a:p>
        </p:txBody>
      </p:sp>
    </p:spTree>
    <p:custDataLst>
      <p:tags r:id="rId1"/>
    </p:custDataLst>
  </p:cSld>
  <p:clrMapOvr>
    <a:masterClrMapping/>
  </p:clrMapOvr>
  <p:transition spd="med" advClick="0" advTm="4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05 " pathEditMode="relative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05 " pathEditMode="relative" ptsTypes="AA">
                                      <p:cBhvr>
                                        <p:cTn id="26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05 " pathEditMode="relative" ptsTypes="AA">
                                      <p:cBhvr>
                                        <p:cTn id="28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05 " pathEditMode="relative" ptsTypes="AA">
                                      <p:cBhvr>
                                        <p:cTn id="30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0.16545 0.07361 " pathEditMode="relative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</p:stCondLst>
                            <p:childTnLst>
                              <p:par>
                                <p:cTn id="6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1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023 L 0.20486 -0.0838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8 -3.7037E-6 L 0.19705 -0.02106 " pathEditMode="relative" ptsTypes="AA"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017 4.44444E-6 L 0.19687 0.08425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59259E-6 L 0.00017 -0.35717 " pathEditMode="relative" rAng="0" ptsTypes="AA">
                                      <p:cBhvr>
                                        <p:cTn id="97" dur="5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9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8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90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22" grpId="0" animBg="1"/>
      <p:bldP spid="90122" grpId="1" animBg="1"/>
      <p:bldP spid="90123" grpId="0" animBg="1"/>
      <p:bldP spid="90123" grpId="1" animBg="1"/>
      <p:bldP spid="90124" grpId="0" animBg="1"/>
      <p:bldP spid="90124" grpId="1" animBg="1"/>
      <p:bldP spid="90136" grpId="0" animBg="1"/>
      <p:bldP spid="90136" grpId="1" animBg="1"/>
      <p:bldP spid="90137" grpId="0" animBg="1"/>
      <p:bldP spid="90137" grpId="1" animBg="1"/>
      <p:bldP spid="90138" grpId="0" animBg="1"/>
      <p:bldP spid="90138" grpId="1" animBg="1"/>
      <p:bldP spid="90140" grpId="0" animBg="1"/>
      <p:bldP spid="90140" grpId="1" animBg="1"/>
      <p:bldP spid="90140" grpId="2" animBg="1"/>
      <p:bldP spid="90141" grpId="0" animBg="1"/>
      <p:bldP spid="90142" grpId="0" animBg="1"/>
      <p:bldP spid="90156" grpId="0" animBg="1"/>
      <p:bldP spid="90156" grpId="1" animBg="1"/>
      <p:bldP spid="90156" grpId="2" animBg="1"/>
      <p:bldP spid="90169" grpId="0" animBg="1"/>
      <p:bldP spid="90173" grpId="0" animBg="1"/>
      <p:bldP spid="90173" grpId="1" animBg="1"/>
      <p:bldP spid="90174" grpId="0" animBg="1"/>
      <p:bldP spid="901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1657350"/>
            <a:ext cx="1000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82"/>
          <p:cNvGrpSpPr>
            <a:grpSpLocks/>
          </p:cNvGrpSpPr>
          <p:nvPr/>
        </p:nvGrpSpPr>
        <p:grpSpPr bwMode="auto">
          <a:xfrm>
            <a:off x="4803775" y="1657350"/>
            <a:ext cx="244475" cy="92075"/>
            <a:chOff x="3026" y="1044"/>
            <a:chExt cx="154" cy="58"/>
          </a:xfrm>
        </p:grpSpPr>
        <p:pic>
          <p:nvPicPr>
            <p:cNvPr id="2833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3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83"/>
          <p:cNvGrpSpPr>
            <a:grpSpLocks/>
          </p:cNvGrpSpPr>
          <p:nvPr/>
        </p:nvGrpSpPr>
        <p:grpSpPr bwMode="auto">
          <a:xfrm>
            <a:off x="5076825" y="1657350"/>
            <a:ext cx="520700" cy="92075"/>
            <a:chOff x="3198" y="1044"/>
            <a:chExt cx="328" cy="58"/>
          </a:xfrm>
        </p:grpSpPr>
        <p:pic>
          <p:nvPicPr>
            <p:cNvPr id="28330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31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32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33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84"/>
          <p:cNvGrpSpPr>
            <a:grpSpLocks/>
          </p:cNvGrpSpPr>
          <p:nvPr/>
        </p:nvGrpSpPr>
        <p:grpSpPr bwMode="auto">
          <a:xfrm>
            <a:off x="5640388" y="1657350"/>
            <a:ext cx="1108075" cy="92075"/>
            <a:chOff x="3553" y="1044"/>
            <a:chExt cx="698" cy="58"/>
          </a:xfrm>
        </p:grpSpPr>
        <p:pic>
          <p:nvPicPr>
            <p:cNvPr id="28322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23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24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25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26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27" name="Picture 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28" name="Picture 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29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85"/>
          <p:cNvGrpSpPr>
            <a:grpSpLocks/>
          </p:cNvGrpSpPr>
          <p:nvPr/>
        </p:nvGrpSpPr>
        <p:grpSpPr bwMode="auto">
          <a:xfrm>
            <a:off x="6777038" y="1657350"/>
            <a:ext cx="1539875" cy="92075"/>
            <a:chOff x="4269" y="1044"/>
            <a:chExt cx="970" cy="58"/>
          </a:xfrm>
        </p:grpSpPr>
        <p:pic>
          <p:nvPicPr>
            <p:cNvPr id="28311" name="Picture 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12" name="Picture 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13" name="Picture 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14" name="Picture 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15" name="Picture 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16" name="Picture 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17" name="Picture 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18" name="Picture 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19" name="Picture 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20" name="Picture 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21" name="Picture 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86"/>
          <p:cNvGrpSpPr>
            <a:grpSpLocks/>
          </p:cNvGrpSpPr>
          <p:nvPr/>
        </p:nvGrpSpPr>
        <p:grpSpPr bwMode="auto">
          <a:xfrm>
            <a:off x="4527550" y="1773238"/>
            <a:ext cx="3789363" cy="92075"/>
            <a:chOff x="2852" y="1117"/>
            <a:chExt cx="2387" cy="58"/>
          </a:xfrm>
        </p:grpSpPr>
        <p:pic>
          <p:nvPicPr>
            <p:cNvPr id="2828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8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9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0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1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2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3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4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5" name="Picture 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6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8" name="Picture 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9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0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1" name="Picture 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2" name="Picture 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3" name="Picture 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4" name="Picture 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5" name="Picture 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6" name="Picture 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7" name="Picture 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8" name="Picture 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9" name="Picture 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10" name="Picture 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1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87"/>
          <p:cNvGrpSpPr>
            <a:grpSpLocks/>
          </p:cNvGrpSpPr>
          <p:nvPr/>
        </p:nvGrpSpPr>
        <p:grpSpPr bwMode="auto">
          <a:xfrm>
            <a:off x="4527550" y="1897063"/>
            <a:ext cx="3789363" cy="223837"/>
            <a:chOff x="2852" y="1195"/>
            <a:chExt cx="2387" cy="141"/>
          </a:xfrm>
        </p:grpSpPr>
        <p:pic>
          <p:nvPicPr>
            <p:cNvPr id="2823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3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32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33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34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35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36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37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38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39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0" name="Picture 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1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2" name="Picture 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3" name="Picture 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4" name="Picture 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5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6" name="Picture 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7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8" name="Picture 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9" name="Picture 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0" name="Picture 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1" name="Picture 7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2" name="Picture 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3" name="Picture 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4" name="Picture 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5" name="Picture 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6" name="Picture 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19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7" name="Picture 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8" name="Picture 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9" name="Picture 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0" name="Picture 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1" name="Picture 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2" name="Picture 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3" name="Picture 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4" name="Picture 1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5" name="Picture 1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6" name="Picture 1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7" name="Picture 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8" name="Picture 1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9" name="Picture 1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0" name="Picture 1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1" name="Picture 1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2" name="Picture 1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3" name="Picture 1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4" name="Picture 1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5" name="Picture 1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6" name="Picture 1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7" name="Picture 1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8" name="Picture 1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9" name="Picture 1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0" name="Picture 1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1" name="Picture 1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2" name="Picture 1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3" name="Picture 1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2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88"/>
          <p:cNvGrpSpPr>
            <a:grpSpLocks/>
          </p:cNvGrpSpPr>
          <p:nvPr/>
        </p:nvGrpSpPr>
        <p:grpSpPr bwMode="auto">
          <a:xfrm>
            <a:off x="4527550" y="2152650"/>
            <a:ext cx="3789363" cy="452438"/>
            <a:chOff x="2852" y="1356"/>
            <a:chExt cx="2387" cy="285"/>
          </a:xfrm>
        </p:grpSpPr>
        <p:pic>
          <p:nvPicPr>
            <p:cNvPr id="28122" name="Picture 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3" name="Picture 9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4" name="Picture 9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5" name="Picture 9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6" name="Picture 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7" name="Picture 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8" name="Picture 1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9" name="Picture 1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0" name="Picture 1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1" name="Picture 1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2" name="Picture 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3" name="Picture 1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4" name="Picture 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5" name="Picture 1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6" name="Picture 1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7" name="Picture 1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8" name="Picture 1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39" name="Picture 1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0" name="Picture 1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1" name="Picture 1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2" name="Picture 1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3" name="Picture 1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4" name="Picture 1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5" name="Picture 1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6" name="Picture 1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7" name="Picture 1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8" name="Picture 1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35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49" name="Picture 1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6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0" name="Picture 1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1" name="Picture 1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2" name="Picture 1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3" name="Picture 1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4" name="Picture 1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5" name="Picture 1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6" name="Picture 1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7" name="Picture 1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8" name="Picture 1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9" name="Picture 1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0" name="Picture 1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1" name="Picture 1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2" name="Picture 1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3" name="Picture 1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4" name="Picture 1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5" name="Picture 1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6" name="Picture 1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7" name="Picture 1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8" name="Picture 1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9" name="Picture 1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0" name="Picture 1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1" name="Picture 1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2" name="Picture 1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3" name="Picture 1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4" name="Picture 1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5" name="Picture 1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6" name="Picture 1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7" name="Picture 1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8" name="Picture 1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9" name="Picture 1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0" name="Picture 1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1" name="Picture 1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9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2" name="Picture 1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3" name="Picture 17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4" name="Picture 1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5" name="Picture 1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6" name="Picture 1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7" name="Picture 1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8" name="Picture 1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9" name="Picture 1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0" name="Picture 1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1" name="Picture 1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2" name="Picture 1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3" name="Picture 1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4" name="Picture 1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5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6" name="Picture 1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7" name="Picture 1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8" name="Picture 1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9" name="Picture 1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4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0" name="Picture 19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1" name="Picture 19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2" name="Picture 19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5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3" name="Picture 1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4" name="Picture 1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5" name="Picture 1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6" name="Picture 1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7" name="Picture 2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8" name="Picture 2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9" name="Picture 2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0" name="Picture 2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1" name="Picture 2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2" name="Picture 2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3" name="Picture 2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4" name="Picture 2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5" name="Picture 2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6" name="Picture 2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7" name="Picture 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8" name="Picture 2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9" name="Picture 2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0" name="Picture 2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1" name="Picture 2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2" name="Picture 2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3" name="Picture 2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4" name="Picture 2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5" name="Picture 2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6" name="Picture 2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7" name="Picture 2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8" name="Picture 2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29" name="Picture 2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5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689"/>
          <p:cNvGrpSpPr>
            <a:grpSpLocks/>
          </p:cNvGrpSpPr>
          <p:nvPr/>
        </p:nvGrpSpPr>
        <p:grpSpPr bwMode="auto">
          <a:xfrm>
            <a:off x="4527550" y="2636838"/>
            <a:ext cx="3789363" cy="955675"/>
            <a:chOff x="2852" y="1661"/>
            <a:chExt cx="2387" cy="602"/>
          </a:xfrm>
        </p:grpSpPr>
        <p:pic>
          <p:nvPicPr>
            <p:cNvPr id="27906" name="Picture 1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07" name="Picture 2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08" name="Picture 2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09" name="Picture 2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0" name="Picture 2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1" name="Picture 2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2" name="Picture 2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3" name="Picture 2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4" name="Picture 2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5" name="Picture 2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6" name="Picture 2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7" name="Picture 2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8" name="Picture 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19" name="Picture 2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0" name="Picture 2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1" name="Picture 2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2" name="Picture 2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3" name="Picture 2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4" name="Picture 2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5" name="Picture 2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6" name="Picture 2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7" name="Picture 2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8" name="Picture 2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29" name="Picture 2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0" name="Picture 2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1" name="Picture 2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2" name="Picture 2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66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3" name="Picture 2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4" name="Picture 2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5" name="Picture 2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6" name="Picture 2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7" name="Picture 2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8" name="Picture 2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39" name="Picture 2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0" name="Picture 2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1" name="Picture 2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2" name="Picture 2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3" name="Picture 2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4" name="Picture 2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5" name="Picture 2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6" name="Picture 2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7" name="Picture 2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8" name="Picture 2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49" name="Picture 2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0" name="Picture 2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1" name="Picture 2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2" name="Picture 2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3" name="Picture 2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4" name="Picture 2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5" name="Picture 2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6" name="Picture 2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7" name="Picture 2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8" name="Picture 2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9" name="Picture 27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0" name="Picture 2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1" name="Picture 2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2" name="Picture 2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3" name="Picture 2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4" name="Picture 2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5" name="Picture 2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6" name="Picture 2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7" name="Picture 2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8" name="Picture 2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" name="Picture 2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0" name="Picture 2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1" name="Picture 2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2" name="Picture 2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3" name="Picture 2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4" name="Picture 2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5" name="Picture 2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6" name="Picture 29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7" name="Picture 29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8" name="Picture 29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9" name="Picture 2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0" name="Picture 2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1" name="Picture 2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2" name="Picture 2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3" name="Picture 2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73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4" name="Picture 3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5" name="Picture 3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6" name="Picture 3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817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7" name="Picture 3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8" name="Picture 3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9" name="Picture 3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0" name="Picture 3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1" name="Picture 3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2" name="Picture 3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3" name="Picture 3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4" name="Picture 3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5" name="Picture 3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6" name="Picture 3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7" name="Picture 3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8" name="Picture 3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9" name="Picture 3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0" name="Picture 3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1" name="Picture 3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2" name="Picture 3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3" name="Picture 3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4" name="Picture 3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5" name="Picture 3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6" name="Picture 3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7" name="Picture 3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8" name="Picture 3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9" name="Picture 3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0" name="Picture 3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1" name="Picture 3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2" name="Picture 3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3" name="Picture 3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4" name="Picture 3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5" name="Picture 3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6" name="Picture 3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7" name="Picture 3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8" name="Picture 3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9" name="Picture 3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0" name="Picture 3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1" name="Picture 3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2" name="Picture 3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3" name="Picture 3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4" name="Picture 3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5" name="Picture 3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6" name="Picture 3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7" name="Picture 3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8" name="Picture 3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9" name="Picture 3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0" name="Picture 3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1" name="Picture 3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2" name="Picture 3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3" name="Picture 3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4" name="Picture 3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5" name="Picture 3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6" name="Picture 3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7" name="Picture 3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90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8" name="Picture 3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9" name="Picture 3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0" name="Picture 3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197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1" name="Picture 3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2" name="Picture 3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3" name="Picture 3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4" name="Picture 3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5" name="Picture 3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6" name="Picture 3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7" name="Picture 3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8" name="Picture 3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49" name="Picture 3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0" name="Picture 3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1" name="Picture 3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2" name="Picture 3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3" name="Picture 3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4" name="Picture 3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5" name="Picture 3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6" name="Picture 3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7" name="Picture 3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8" name="Picture 3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59" name="Picture 37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0" name="Picture 3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1" name="Picture 3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2" name="Picture 3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3" name="Picture 3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4" name="Picture 3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5" name="Picture 3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6" name="Picture 3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7" name="Picture 3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8" name="Picture 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9" name="Picture 3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0" name="Picture 3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1" name="Picture 3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2" name="Picture 3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3" name="Picture 3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4" name="Picture 3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5" name="Picture 3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6" name="Picture 39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7" name="Picture 39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8" name="Picture 39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9" name="Picture 3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0" name="Picture 3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1" name="Picture 3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2" name="Picture 3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3" name="Picture 3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4" name="Picture 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5" name="Picture 4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6" name="Picture 4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7" name="Picture 4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8" name="Picture 4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9" name="Picture 4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0" name="Picture 4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1" name="Picture 4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04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2" name="Picture 4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3" name="Picture 4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4" name="Picture 4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122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5" name="Picture 4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6" name="Picture 4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7" name="Picture 4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8" name="Picture 4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9" name="Picture 4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0" name="Picture 4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1" name="Picture 4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2" name="Picture 4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3" name="Picture 4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4" name="Picture 4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5" name="Picture 4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6" name="Picture 4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7" name="Picture 4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8" name="Picture 4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9" name="Picture 4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0" name="Picture 4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1" name="Picture 4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2" name="Picture 4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3" name="Picture 4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4" name="Picture 4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5" name="Picture 4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6" name="Picture 4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7" name="Picture 4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8" name="Picture 4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9" name="Picture 4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0" name="Picture 4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1" name="Picture 4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20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690"/>
          <p:cNvGrpSpPr>
            <a:grpSpLocks/>
          </p:cNvGrpSpPr>
          <p:nvPr/>
        </p:nvGrpSpPr>
        <p:grpSpPr bwMode="auto">
          <a:xfrm>
            <a:off x="4527550" y="3644900"/>
            <a:ext cx="3789363" cy="1069975"/>
            <a:chOff x="2852" y="2283"/>
            <a:chExt cx="2387" cy="674"/>
          </a:xfrm>
        </p:grpSpPr>
        <p:pic>
          <p:nvPicPr>
            <p:cNvPr id="27663" name="Picture 4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4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4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4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4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4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4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4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1" name="Picture 4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2" name="Picture 4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3" name="Picture 4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4" name="Picture 4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5" name="Picture 4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6" name="Picture 4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7" name="Picture 4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8" name="Picture 4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9" name="Picture 4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0" name="Picture 4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1" name="Picture 4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2" name="Picture 4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3" name="Picture 4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4" name="Picture 4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5" name="Picture 4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6" name="Picture 4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7" name="Picture 4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8" name="Picture 4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9" name="Picture 4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28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0" name="Picture 4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1" name="Picture 4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2" name="Picture 4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3" name="Picture 4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4" name="Picture 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5" name="Picture 4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6" name="Picture 4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7" name="Picture 4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8" name="Picture 4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9" name="Picture 4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0" name="Picture 47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1" name="Picture 4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2" name="Picture 4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3" name="Picture 4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4" name="Picture 4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5" name="Picture 4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6" name="Picture 4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7" name="Picture 4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8" name="Picture 4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9" name="Picture 4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0" name="Picture 4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1" name="Picture 4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2" name="Picture 4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3" name="Picture 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4" name="Picture 4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5" name="Picture 4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6" name="Picture 4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7" name="Picture 49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8" name="Picture 49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9" name="Picture 49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0" name="Picture 4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1" name="Picture 4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2" name="Picture 4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3" name="Picture 4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4" name="Picture 4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5" name="Picture 5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6" name="Picture 5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7" name="Picture 5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8" name="Picture 5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29" name="Picture 5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0" name="Picture 5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1" name="Picture 5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2" name="Picture 5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3" name="Picture 5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4" name="Picture 5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5" name="Picture 5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6" name="Picture 5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7" name="Picture 5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8" name="Picture 5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9" name="Picture 5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0" name="Picture 5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355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1" name="Picture 5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2" name="Picture 5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3" name="Picture 5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433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4" name="Picture 5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5" name="Picture 5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5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7" name="Picture 5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8" name="Picture 5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9" name="Picture 5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0" name="Picture 5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1" name="Picture 5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2" name="Picture 5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3" name="Picture 5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4" name="Picture 5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5" name="Picture 5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6" name="Picture 5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7" name="Picture 5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8" name="Picture 5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59" name="Picture 5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0" name="Picture 5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1" name="Picture 5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2" name="Picture 5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3" name="Picture 5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4" name="Picture 5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5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6" name="Picture 5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7" name="Picture 5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8" name="Picture 5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69" name="Picture 5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0" name="Picture 5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1" name="Picture 5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2" name="Picture 5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3" name="Picture 5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4" name="Picture 5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5" name="Picture 5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6" name="Picture 5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7" name="Picture 5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8" name="Picture 5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79" name="Picture 5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0" name="Picture 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1" name="Picture 5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2" name="Picture 5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3" name="Picture 5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4" name="Picture 5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5" name="Picture 5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6" name="Picture 5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7" name="Picture 5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8" name="Picture 5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89" name="Picture 5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0" name="Picture 5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1" name="Picture 5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2" name="Picture 5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3" name="Picture 5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4" name="Picture 5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516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5" name="Picture 5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6" name="Picture 5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7" name="Picture 5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594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8" name="Picture 5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99" name="Picture 5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0" name="Picture 57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1" name="Picture 5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2" name="Picture 5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3" name="Picture 5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4" name="Picture 5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5" name="Picture 5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6" name="Picture 5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7" name="Picture 5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8" name="Picture 5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09" name="Picture 5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0" name="Picture 5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1" name="Picture 5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2" name="Picture 5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3" name="Picture 5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4" name="Picture 5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5" name="Picture 5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6" name="Picture 5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7" name="Picture 59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8" name="Picture 59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19" name="Picture 59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0" name="Picture 5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1" name="Picture 5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2" name="Picture 5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3" name="Picture 5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4" name="Picture 5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5" name="Picture 6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6" name="Picture 6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7" name="Picture 6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8" name="Picture 6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29" name="Picture 6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0" name="Picture 6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1" name="Picture 6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2" name="Picture 6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3" name="Picture 6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4" name="Picture 6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5" name="Picture 6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6" name="Picture 6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7" name="Picture 6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8" name="Picture 6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39" name="Picture 6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0" name="Picture 6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1" name="Picture 6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2" name="Picture 6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3" name="Picture 6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4" name="Picture 6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5" name="Picture 6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6" name="Picture 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7" name="Picture 6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8" name="Picture 6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660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49" name="Picture 6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0" name="Picture 6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1" name="Picture 6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738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2" name="Picture 6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3" name="Picture 6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4" name="Picture 6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5" name="Picture 6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6" name="Picture 6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6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7" name="Picture 6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8" name="Picture 6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59" name="Picture 6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0" name="Picture 6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1" name="Picture 6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2" name="Picture 6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3" name="Picture 6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4" name="Picture 6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5" name="Picture 6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6" name="Picture 6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7" name="Picture 6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8" name="Picture 6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69" name="Picture 6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0" name="Picture 6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3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1" name="Picture 6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4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2" name="Picture 6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3" name="Picture 6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4" name="Picture 6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5" name="Picture 6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5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6" name="Picture 6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5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7" name="Picture 6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8" name="Picture 6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79" name="Picture 6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0" name="Picture 6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1" name="Picture 6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2" name="Picture 6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7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3" name="Picture 6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4" name="Picture 6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5" name="Picture 6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6" name="Picture 6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7" name="Picture 6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9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8" name="Picture 6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9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89" name="Picture 6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0" name="Picture 6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1" name="Picture 6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2" name="Picture 6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3" name="Picture 6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4" name="Picture 6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5" name="Picture 6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6" name="Picture 6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7" name="Picture 6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3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8" name="Picture 6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99" name="Picture 6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00" name="Picture 67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01" name="Picture 6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02" name="Picture 6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821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03" name="Picture 6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04" name="Picture 6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5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05" name="Picture 6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6" y="2899"/>
              <a:ext cx="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Rectangle 69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2000" dirty="0" smtClean="0"/>
              <a:t>Simulation of N objects</a:t>
            </a:r>
          </a:p>
        </p:txBody>
      </p:sp>
      <p:sp>
        <p:nvSpPr>
          <p:cNvPr id="92857" name="Rectangle 697"/>
          <p:cNvSpPr>
            <a:spLocks noGrp="1" noChangeArrowheads="1"/>
          </p:cNvSpPr>
          <p:nvPr>
            <p:ph type="body" idx="1"/>
          </p:nvPr>
        </p:nvSpPr>
        <p:spPr>
          <a:xfrm>
            <a:off x="195263" y="1622425"/>
            <a:ext cx="3889375" cy="4754563"/>
          </a:xfrm>
          <a:noFill/>
        </p:spPr>
        <p:txBody>
          <a:bodyPr/>
          <a:lstStyle/>
          <a:p>
            <a:pPr eaLnBrk="1" hangingPunct="1"/>
            <a:r>
              <a:rPr lang="en-GB" sz="1800" dirty="0" smtClean="0"/>
              <a:t>One single object does not tell us much about the behaviour of its macro-system</a:t>
            </a:r>
          </a:p>
          <a:p>
            <a:pPr eaLnBrk="1" hangingPunct="1"/>
            <a:r>
              <a:rPr lang="en-GB" sz="1800" dirty="0" smtClean="0"/>
              <a:t>Therefore every component of a system has to be modelled separately by an object</a:t>
            </a:r>
          </a:p>
          <a:p>
            <a:pPr eaLnBrk="1" hangingPunct="1"/>
            <a:r>
              <a:rPr lang="en-GB" sz="1800" dirty="0" smtClean="0"/>
              <a:t>By the computational simulation of all objects, the global system behaviour and the system states emerge</a:t>
            </a:r>
          </a:p>
        </p:txBody>
      </p:sp>
      <p:grpSp>
        <p:nvGrpSpPr>
          <p:cNvPr id="688" name="Group 687"/>
          <p:cNvGrpSpPr/>
          <p:nvPr/>
        </p:nvGrpSpPr>
        <p:grpSpPr>
          <a:xfrm>
            <a:off x="5412051" y="2285992"/>
            <a:ext cx="1946031" cy="1800225"/>
            <a:chOff x="5506916" y="2060576"/>
            <a:chExt cx="1946031" cy="1800225"/>
          </a:xfrm>
        </p:grpSpPr>
        <p:sp>
          <p:nvSpPr>
            <p:cNvPr id="689" name="Oval 4"/>
            <p:cNvSpPr>
              <a:spLocks noChangeArrowheads="1"/>
            </p:cNvSpPr>
            <p:nvPr/>
          </p:nvSpPr>
          <p:spPr bwMode="auto">
            <a:xfrm>
              <a:off x="5580185" y="2060576"/>
              <a:ext cx="1799492" cy="180022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0" name="Rectangle 24"/>
            <p:cNvSpPr>
              <a:spLocks noChangeArrowheads="1"/>
            </p:cNvSpPr>
            <p:nvPr/>
          </p:nvSpPr>
          <p:spPr bwMode="auto">
            <a:xfrm>
              <a:off x="5506916" y="2852738"/>
              <a:ext cx="145074" cy="215900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765E4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91" name="Rectangle 25"/>
            <p:cNvSpPr>
              <a:spLocks noChangeArrowheads="1"/>
            </p:cNvSpPr>
            <p:nvPr/>
          </p:nvSpPr>
          <p:spPr bwMode="auto">
            <a:xfrm rot="-1345551">
              <a:off x="5578720" y="3213100"/>
              <a:ext cx="143608" cy="21590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92" name="Rectangle 26"/>
            <p:cNvSpPr>
              <a:spLocks noChangeArrowheads="1"/>
            </p:cNvSpPr>
            <p:nvPr/>
          </p:nvSpPr>
          <p:spPr bwMode="auto">
            <a:xfrm rot="1224593">
              <a:off x="5578720" y="2420939"/>
              <a:ext cx="142142" cy="276225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93" name="Rectangle 29"/>
            <p:cNvSpPr>
              <a:spLocks noChangeArrowheads="1"/>
            </p:cNvSpPr>
            <p:nvPr/>
          </p:nvSpPr>
          <p:spPr bwMode="auto">
            <a:xfrm rot="-1345551">
              <a:off x="7236070" y="2492375"/>
              <a:ext cx="143608" cy="2159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94" name="Rectangle 30"/>
            <p:cNvSpPr>
              <a:spLocks noChangeArrowheads="1"/>
            </p:cNvSpPr>
            <p:nvPr/>
          </p:nvSpPr>
          <p:spPr bwMode="auto">
            <a:xfrm rot="1224593">
              <a:off x="7236069" y="3152776"/>
              <a:ext cx="142143" cy="276225"/>
            </a:xfrm>
            <a:prstGeom prst="rect">
              <a:avLst/>
            </a:pr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95" name="Rectangle 57"/>
            <p:cNvSpPr>
              <a:spLocks noChangeArrowheads="1"/>
            </p:cNvSpPr>
            <p:nvPr/>
          </p:nvSpPr>
          <p:spPr bwMode="auto">
            <a:xfrm>
              <a:off x="7309339" y="2852738"/>
              <a:ext cx="143608" cy="215900"/>
            </a:xfrm>
            <a:prstGeom prst="rect">
              <a:avLst/>
            </a:pr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696" name="Group 34"/>
            <p:cNvGrpSpPr>
              <a:grpSpLocks/>
            </p:cNvGrpSpPr>
            <p:nvPr/>
          </p:nvGrpSpPr>
          <p:grpSpPr bwMode="auto">
            <a:xfrm>
              <a:off x="6053272" y="2071678"/>
              <a:ext cx="864577" cy="1431925"/>
              <a:chOff x="2274" y="2704"/>
              <a:chExt cx="544" cy="902"/>
            </a:xfrm>
          </p:grpSpPr>
          <p:sp>
            <p:nvSpPr>
              <p:cNvPr id="700" name="Oval 19"/>
              <p:cNvSpPr>
                <a:spLocks noChangeArrowheads="1"/>
              </p:cNvSpPr>
              <p:nvPr/>
            </p:nvSpPr>
            <p:spPr bwMode="auto">
              <a:xfrm>
                <a:off x="2274" y="2880"/>
                <a:ext cx="544" cy="7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701" name="Line 13"/>
              <p:cNvSpPr>
                <a:spLocks noChangeShapeType="1"/>
              </p:cNvSpPr>
              <p:nvPr/>
            </p:nvSpPr>
            <p:spPr bwMode="auto">
              <a:xfrm>
                <a:off x="2457" y="302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Line 14"/>
              <p:cNvSpPr>
                <a:spLocks noChangeShapeType="1"/>
              </p:cNvSpPr>
              <p:nvPr/>
            </p:nvSpPr>
            <p:spPr bwMode="auto">
              <a:xfrm>
                <a:off x="2457" y="333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Line 15"/>
              <p:cNvSpPr>
                <a:spLocks noChangeShapeType="1"/>
              </p:cNvSpPr>
              <p:nvPr/>
            </p:nvSpPr>
            <p:spPr bwMode="auto">
              <a:xfrm flipV="1">
                <a:off x="2639" y="333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Line 16"/>
              <p:cNvSpPr>
                <a:spLocks noChangeShapeType="1"/>
              </p:cNvSpPr>
              <p:nvPr/>
            </p:nvSpPr>
            <p:spPr bwMode="auto">
              <a:xfrm flipV="1">
                <a:off x="2639" y="302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Line 17"/>
              <p:cNvSpPr>
                <a:spLocks noChangeShapeType="1"/>
              </p:cNvSpPr>
              <p:nvPr/>
            </p:nvSpPr>
            <p:spPr bwMode="auto">
              <a:xfrm>
                <a:off x="2549" y="270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7" name="AutoShape 10"/>
            <p:cNvSpPr>
              <a:spLocks noChangeArrowheads="1"/>
            </p:cNvSpPr>
            <p:nvPr/>
          </p:nvSpPr>
          <p:spPr bwMode="auto">
            <a:xfrm>
              <a:off x="6000760" y="2287579"/>
              <a:ext cx="989152" cy="288925"/>
            </a:xfrm>
            <a:prstGeom prst="roundRect">
              <a:avLst>
                <a:gd name="adj" fmla="val 44245"/>
              </a:avLst>
            </a:prstGeom>
            <a:solidFill>
              <a:srgbClr val="00C05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smtClean="0"/>
                <a:t>Intact</a:t>
              </a:r>
              <a:endParaRPr lang="en-GB" sz="1600" dirty="0"/>
            </a:p>
          </p:txBody>
        </p:sp>
        <p:sp>
          <p:nvSpPr>
            <p:cNvPr id="698" name="AutoShape 11"/>
            <p:cNvSpPr>
              <a:spLocks noChangeArrowheads="1"/>
            </p:cNvSpPr>
            <p:nvPr/>
          </p:nvSpPr>
          <p:spPr bwMode="auto">
            <a:xfrm>
              <a:off x="6000760" y="2790817"/>
              <a:ext cx="989152" cy="288925"/>
            </a:xfrm>
            <a:prstGeom prst="roundRect">
              <a:avLst>
                <a:gd name="adj" fmla="val 4424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smtClean="0"/>
                <a:t>Repairing</a:t>
              </a:r>
              <a:endParaRPr lang="en-GB" sz="1600" dirty="0"/>
            </a:p>
          </p:txBody>
        </p:sp>
        <p:sp>
          <p:nvSpPr>
            <p:cNvPr id="699" name="AutoShape 12"/>
            <p:cNvSpPr>
              <a:spLocks noChangeArrowheads="1"/>
            </p:cNvSpPr>
            <p:nvPr/>
          </p:nvSpPr>
          <p:spPr bwMode="auto">
            <a:xfrm>
              <a:off x="6000760" y="3294054"/>
              <a:ext cx="989152" cy="288925"/>
            </a:xfrm>
            <a:prstGeom prst="roundRect">
              <a:avLst>
                <a:gd name="adj" fmla="val 4424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smtClean="0"/>
                <a:t>Defect</a:t>
              </a:r>
              <a:endParaRPr lang="en-GB" sz="1600" dirty="0"/>
            </a:p>
          </p:txBody>
        </p:sp>
      </p:grpSp>
    </p:spTree>
    <p:custDataLst>
      <p:tags r:id="rId1"/>
    </p:custDataLst>
  </p:cSld>
  <p:clrMapOvr>
    <a:masterClrMapping/>
  </p:clrMapOvr>
  <p:transition spd="med"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88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2414E-6 L -0.19688 -0.209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utoRev="1" fill="hold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964612" cy="935037"/>
          </a:xfrm>
        </p:spPr>
        <p:txBody>
          <a:bodyPr/>
          <a:lstStyle/>
          <a:p>
            <a:r>
              <a:rPr lang="de-CH" sz="2400" i="1" dirty="0"/>
              <a:t>Agent-</a:t>
            </a:r>
            <a:r>
              <a:rPr lang="de-CH" sz="2400" i="1" dirty="0" err="1"/>
              <a:t>based</a:t>
            </a:r>
            <a:r>
              <a:rPr lang="de-CH" sz="2400" i="1" dirty="0"/>
              <a:t> Modelling </a:t>
            </a:r>
            <a:r>
              <a:rPr lang="en-US" sz="2400" dirty="0" smtClean="0"/>
              <a:t>applied to the electric power system </a:t>
            </a:r>
            <a:endParaRPr lang="en-US" sz="2400" i="1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078413" y="2667000"/>
            <a:ext cx="3957637" cy="3744913"/>
            <a:chOff x="3199" y="1570"/>
            <a:chExt cx="2493" cy="2359"/>
          </a:xfrm>
        </p:grpSpPr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3833" y="1843"/>
              <a:ext cx="1859" cy="2086"/>
            </a:xfrm>
            <a:prstGeom prst="rect">
              <a:avLst/>
            </a:prstGeom>
            <a:solidFill>
              <a:srgbClr val="FFFF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2" name="Text Box 8"/>
            <p:cNvSpPr txBox="1">
              <a:spLocks noChangeArrowheads="1"/>
            </p:cNvSpPr>
            <p:nvPr/>
          </p:nvSpPr>
          <p:spPr bwMode="auto">
            <a:xfrm>
              <a:off x="4241" y="1885"/>
              <a:ext cx="1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/>
                <a:t>3. Die Simulation</a:t>
              </a:r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33" y="2207"/>
              <a:ext cx="1859" cy="1542"/>
              <a:chOff x="2557" y="1678"/>
              <a:chExt cx="2535" cy="1680"/>
            </a:xfrm>
          </p:grpSpPr>
          <p:pic>
            <p:nvPicPr>
              <p:cNvPr id="113674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25" y="1678"/>
                <a:ext cx="2267" cy="1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3675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92" y="1802"/>
                <a:ext cx="2267" cy="1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3676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57" y="1944"/>
                <a:ext cx="2267" cy="1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13677" name="Text Box 13"/>
            <p:cNvSpPr txBox="1">
              <a:spLocks noChangeArrowheads="1"/>
            </p:cNvSpPr>
            <p:nvPr/>
          </p:nvSpPr>
          <p:spPr bwMode="auto">
            <a:xfrm>
              <a:off x="3878" y="2505"/>
              <a:ext cx="159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000" b="1"/>
                <a:t>Kumulative Ausfallswahrscheinlichkeit</a:t>
              </a:r>
              <a:endParaRPr lang="en-US" sz="1000" b="1"/>
            </a:p>
          </p:txBody>
        </p:sp>
        <p:sp>
          <p:nvSpPr>
            <p:cNvPr id="113680" name="AutoShape 16"/>
            <p:cNvSpPr>
              <a:spLocks noChangeArrowheads="1"/>
            </p:cNvSpPr>
            <p:nvPr/>
          </p:nvSpPr>
          <p:spPr bwMode="auto">
            <a:xfrm>
              <a:off x="3199" y="1570"/>
              <a:ext cx="1768" cy="227"/>
            </a:xfrm>
            <a:prstGeom prst="curvedDownArrow">
              <a:avLst>
                <a:gd name="adj1" fmla="val 155771"/>
                <a:gd name="adj2" fmla="val 311542"/>
                <a:gd name="adj3" fmla="val 35912"/>
              </a:avLst>
            </a:prstGeom>
            <a:gradFill rotWithShape="1">
              <a:gsLst>
                <a:gs pos="0">
                  <a:srgbClr val="FFFF99">
                    <a:alpha val="39999"/>
                  </a:srgbClr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187450" y="2667000"/>
            <a:ext cx="4824413" cy="3744913"/>
            <a:chOff x="748" y="1570"/>
            <a:chExt cx="3039" cy="2359"/>
          </a:xfrm>
        </p:grpSpPr>
        <p:sp>
          <p:nvSpPr>
            <p:cNvPr id="113670" name="Rectangle 6"/>
            <p:cNvSpPr>
              <a:spLocks noChangeArrowheads="1"/>
            </p:cNvSpPr>
            <p:nvPr/>
          </p:nvSpPr>
          <p:spPr bwMode="auto">
            <a:xfrm>
              <a:off x="1428" y="1843"/>
              <a:ext cx="2359" cy="2086"/>
            </a:xfrm>
            <a:prstGeom prst="rect">
              <a:avLst/>
            </a:prstGeom>
            <a:solidFill>
              <a:srgbClr val="FFFF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1" name="Text Box 7"/>
            <p:cNvSpPr txBox="1">
              <a:spLocks noChangeArrowheads="1"/>
            </p:cNvSpPr>
            <p:nvPr/>
          </p:nvSpPr>
          <p:spPr bwMode="auto">
            <a:xfrm>
              <a:off x="1609" y="1889"/>
              <a:ext cx="1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dirty="0"/>
                <a:t>2. Die Systemmodellierung</a:t>
              </a:r>
              <a:endParaRPr lang="en-US" dirty="0"/>
            </a:p>
          </p:txBody>
        </p:sp>
        <p:sp>
          <p:nvSpPr>
            <p:cNvPr id="113678" name="AutoShape 14"/>
            <p:cNvSpPr>
              <a:spLocks noChangeArrowheads="1"/>
            </p:cNvSpPr>
            <p:nvPr/>
          </p:nvSpPr>
          <p:spPr bwMode="auto">
            <a:xfrm>
              <a:off x="748" y="1570"/>
              <a:ext cx="1768" cy="227"/>
            </a:xfrm>
            <a:prstGeom prst="curvedDownArrow">
              <a:avLst>
                <a:gd name="adj1" fmla="val 155771"/>
                <a:gd name="adj2" fmla="val 311542"/>
                <a:gd name="adj3" fmla="val 35912"/>
              </a:avLst>
            </a:prstGeom>
            <a:gradFill rotWithShape="1">
              <a:gsLst>
                <a:gs pos="0">
                  <a:srgbClr val="FFFF99">
                    <a:alpha val="39999"/>
                  </a:srgbClr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3681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2144"/>
              <a:ext cx="2350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07950" y="3108325"/>
            <a:ext cx="2016125" cy="3311525"/>
            <a:chOff x="68" y="1843"/>
            <a:chExt cx="1270" cy="2086"/>
          </a:xfrm>
        </p:grpSpPr>
        <p:sp>
          <p:nvSpPr>
            <p:cNvPr id="113668" name="Rectangle 4"/>
            <p:cNvSpPr>
              <a:spLocks noChangeArrowheads="1"/>
            </p:cNvSpPr>
            <p:nvPr/>
          </p:nvSpPr>
          <p:spPr bwMode="auto">
            <a:xfrm>
              <a:off x="113" y="1843"/>
              <a:ext cx="1225" cy="2086"/>
            </a:xfrm>
            <a:prstGeom prst="rect">
              <a:avLst/>
            </a:prstGeom>
            <a:solidFill>
              <a:srgbClr val="FFFF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69" name="Text Box 5"/>
            <p:cNvSpPr txBox="1">
              <a:spLocks noChangeArrowheads="1"/>
            </p:cNvSpPr>
            <p:nvPr/>
          </p:nvSpPr>
          <p:spPr bwMode="auto">
            <a:xfrm>
              <a:off x="147" y="1889"/>
              <a:ext cx="11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/>
                <a:t>1. Das Konzept</a:t>
              </a:r>
              <a:endParaRPr lang="en-US"/>
            </a:p>
          </p:txBody>
        </p:sp>
        <p:pic>
          <p:nvPicPr>
            <p:cNvPr id="113682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" y="2342"/>
              <a:ext cx="1270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14282" y="1127125"/>
            <a:ext cx="6858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CH" sz="1600" dirty="0" err="1"/>
              <a:t>Identify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components</a:t>
            </a:r>
            <a:r>
              <a:rPr lang="de-CH" sz="1600" dirty="0"/>
              <a:t> of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 smtClean="0"/>
              <a:t>system</a:t>
            </a:r>
            <a:r>
              <a:rPr lang="de-CH" sz="1600" dirty="0" smtClean="0"/>
              <a:t>. </a:t>
            </a:r>
          </a:p>
          <a:p>
            <a:pPr marL="342900" indent="-342900"/>
            <a:r>
              <a:rPr lang="de-CH" sz="1600" dirty="0" smtClean="0"/>
              <a:t>	</a:t>
            </a:r>
            <a:r>
              <a:rPr lang="de-CH" sz="1600" dirty="0" err="1" smtClean="0"/>
              <a:t>Determine</a:t>
            </a:r>
            <a:r>
              <a:rPr lang="de-CH" sz="1600" dirty="0" smtClean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states</a:t>
            </a:r>
            <a:r>
              <a:rPr lang="de-CH" sz="1600" dirty="0"/>
              <a:t> of </a:t>
            </a:r>
            <a:r>
              <a:rPr lang="de-CH" sz="1600" dirty="0" err="1"/>
              <a:t>each</a:t>
            </a:r>
            <a:r>
              <a:rPr lang="de-CH" sz="1600" dirty="0"/>
              <a:t> </a:t>
            </a:r>
            <a:r>
              <a:rPr lang="de-CH" sz="1600" dirty="0" err="1" smtClean="0"/>
              <a:t>component</a:t>
            </a:r>
            <a:r>
              <a:rPr lang="de-CH" sz="1600" dirty="0" smtClean="0"/>
              <a:t> </a:t>
            </a:r>
            <a:r>
              <a:rPr lang="de-CH" sz="1600" dirty="0" err="1" smtClean="0"/>
              <a:t>by</a:t>
            </a:r>
            <a:r>
              <a:rPr lang="de-CH" sz="1600" dirty="0" smtClean="0"/>
              <a:t> </a:t>
            </a:r>
            <a:r>
              <a:rPr lang="de-CH" sz="1600" dirty="0" err="1"/>
              <a:t>making</a:t>
            </a:r>
            <a:r>
              <a:rPr lang="de-CH" sz="1600" dirty="0"/>
              <a:t> </a:t>
            </a:r>
            <a:r>
              <a:rPr lang="de-CH" sz="1600" dirty="0" err="1"/>
              <a:t>use</a:t>
            </a:r>
            <a:r>
              <a:rPr lang="de-CH" sz="1600" dirty="0"/>
              <a:t> of </a:t>
            </a:r>
            <a:r>
              <a:rPr lang="de-CH" sz="1600" dirty="0" smtClean="0"/>
              <a:t>FSM.</a:t>
            </a:r>
            <a:endParaRPr lang="en-US" sz="1600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14282" y="1714488"/>
            <a:ext cx="49327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CH" sz="1600" dirty="0" smtClean="0"/>
              <a:t>2. 	</a:t>
            </a:r>
            <a:r>
              <a:rPr lang="de-CH" sz="1600" dirty="0" err="1" smtClean="0"/>
              <a:t>Establish</a:t>
            </a:r>
            <a:r>
              <a:rPr lang="de-CH" sz="1600" dirty="0" smtClean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communication</a:t>
            </a:r>
            <a:r>
              <a:rPr lang="de-CH" sz="1600" dirty="0"/>
              <a:t> </a:t>
            </a:r>
            <a:r>
              <a:rPr lang="de-CH" sz="1600" dirty="0" err="1"/>
              <a:t>among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 smtClean="0"/>
              <a:t>objects</a:t>
            </a:r>
            <a:r>
              <a:rPr lang="de-CH" sz="1600" dirty="0" smtClean="0"/>
              <a:t>.</a:t>
            </a:r>
            <a:endParaRPr lang="de-CH" sz="1600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14282" y="2143116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de-CH" sz="1600" dirty="0" smtClean="0"/>
              <a:t>3. 	</a:t>
            </a:r>
            <a:r>
              <a:rPr lang="de-CH" sz="1600" dirty="0" err="1" smtClean="0"/>
              <a:t>Simulate</a:t>
            </a:r>
            <a:r>
              <a:rPr lang="de-CH" sz="1600" dirty="0" smtClean="0"/>
              <a:t> </a:t>
            </a:r>
            <a:r>
              <a:rPr lang="de-CH" sz="1600" dirty="0" err="1"/>
              <a:t>your</a:t>
            </a:r>
            <a:r>
              <a:rPr lang="de-CH" sz="1600" dirty="0"/>
              <a:t> model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generate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system</a:t>
            </a:r>
            <a:r>
              <a:rPr lang="de-CH" sz="1600" dirty="0"/>
              <a:t> </a:t>
            </a:r>
            <a:r>
              <a:rPr lang="de-CH" sz="1600" dirty="0" err="1" smtClean="0"/>
              <a:t>states</a:t>
            </a:r>
            <a:r>
              <a:rPr lang="de-CH" sz="1600" dirty="0" smtClean="0"/>
              <a:t> </a:t>
            </a:r>
            <a:r>
              <a:rPr lang="de-CH" sz="1600" dirty="0"/>
              <a:t>and </a:t>
            </a:r>
            <a:r>
              <a:rPr lang="de-CH" sz="1600" dirty="0" err="1" smtClean="0"/>
              <a:t>estimate</a:t>
            </a:r>
            <a:r>
              <a:rPr lang="de-CH" sz="1600" dirty="0" smtClean="0"/>
              <a:t> </a:t>
            </a:r>
            <a:r>
              <a:rPr lang="de-CH" sz="1600" b="1" dirty="0" smtClean="0"/>
              <a:t>Blackout </a:t>
            </a:r>
            <a:r>
              <a:rPr lang="de-CH" sz="1600" b="1" dirty="0" err="1" smtClean="0"/>
              <a:t>Frequencies</a:t>
            </a:r>
            <a:r>
              <a:rPr lang="de-CH" sz="1600" b="1" dirty="0" smtClean="0"/>
              <a:t> </a:t>
            </a:r>
            <a:endParaRPr lang="de-CH" sz="1600" b="1" dirty="0"/>
          </a:p>
        </p:txBody>
      </p:sp>
    </p:spTree>
    <p:custDataLst>
      <p:tags r:id="rId1"/>
    </p:custDataLst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Arial" charset="0"/>
                <a:cs typeface="Arial" charset="0"/>
              </a:rPr>
              <a:t>Complex systems (e.g. CIs) face multiple threats (technical-human, natural, physical, cyber, contextual; unintended or malicious); may pose risks themselves</a:t>
            </a:r>
          </a:p>
          <a:p>
            <a:r>
              <a:rPr lang="en-GB" sz="2400" dirty="0" smtClean="0">
                <a:latin typeface="Arial" charset="0"/>
                <a:cs typeface="Arial" charset="0"/>
              </a:rPr>
              <a:t>CIs show high complexity, inter-dependencies of different type, coupling and interaction level, e.g. through a host of industrial ICT</a:t>
            </a:r>
          </a:p>
          <a:p>
            <a:r>
              <a:rPr lang="en-US" dirty="0" smtClean="0"/>
              <a:t>Vulnerability analysis of complex systems calls for ‘system-of-systems thinking’, suitable techniques and problem-oriented approach.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LSA </a:t>
            </a:r>
            <a:r>
              <a:rPr lang="de-CH" dirty="0" err="1" smtClean="0">
                <a:solidFill>
                  <a:srgbClr val="FF0000"/>
                </a:solidFill>
              </a:rPr>
              <a:t>has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developted</a:t>
            </a:r>
            <a:r>
              <a:rPr lang="de-CH" dirty="0" smtClean="0">
                <a:solidFill>
                  <a:srgbClr val="FF0000"/>
                </a:solidFill>
              </a:rPr>
              <a:t> a </a:t>
            </a:r>
            <a:r>
              <a:rPr lang="de-CH" dirty="0" err="1" smtClean="0">
                <a:solidFill>
                  <a:srgbClr val="FF0000"/>
                </a:solidFill>
              </a:rPr>
              <a:t>comprehensive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framework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for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vulnerability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analysis</a:t>
            </a:r>
            <a:r>
              <a:rPr lang="de-CH" dirty="0" smtClean="0">
                <a:solidFill>
                  <a:srgbClr val="FF0000"/>
                </a:solidFill>
              </a:rPr>
              <a:t> of </a:t>
            </a:r>
            <a:r>
              <a:rPr lang="de-CH" dirty="0" err="1" smtClean="0">
                <a:solidFill>
                  <a:srgbClr val="FF0000"/>
                </a:solidFill>
              </a:rPr>
              <a:t>complex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systems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5108" y="1846263"/>
            <a:ext cx="3856892" cy="1471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Problems: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en-US" sz="1400" b="1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• Numerous variables, highly integrated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• Structure stable over time, low dynamics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• Analytical thinking and diligence sufficient</a:t>
            </a:r>
          </a:p>
          <a:p>
            <a:pPr algn="ctr" eaLnBrk="0" hangingPunct="0">
              <a:lnSpc>
                <a:spcPct val="80000"/>
              </a:lnSpc>
              <a:spcBef>
                <a:spcPct val="60000"/>
              </a:spcBef>
              <a:buClr>
                <a:schemeClr val="accent1"/>
              </a:buClr>
              <a:buFont typeface="Symbol" pitchFamily="18" charset="2"/>
              <a:buNone/>
              <a:defRPr/>
            </a:pPr>
            <a:endParaRPr lang="en-US" sz="14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5608" y="1857375"/>
            <a:ext cx="3856892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Methods: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en-US" sz="1400" b="1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• Decomposition of systems, causal chains;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 PSA framework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• Further developments required, e.g. human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 factors, common cause failures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en-US" sz="1400" b="1" dirty="0">
              <a:latin typeface="+mj-lt"/>
              <a:ea typeface="ＭＳ Ｐゴシック" pitchFamily="34" charset="-128"/>
            </a:endParaRP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216" y="3429001"/>
            <a:ext cx="3889131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477" y="3357564"/>
            <a:ext cx="310368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Major challenge : From reliability and risk engineering </a:t>
            </a:r>
            <a:br>
              <a:rPr lang="en-US" sz="2400" dirty="0" smtClean="0"/>
            </a:br>
            <a:r>
              <a:rPr lang="en-US" sz="2400" dirty="0" smtClean="0"/>
              <a:t>of complicated systems ...</a:t>
            </a: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5108" y="1670051"/>
            <a:ext cx="3856892" cy="168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Complex systems: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en-US" sz="1400" b="1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• Inadequate information about elements,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 states and interactions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• Nonlinearities, feedback loops, adaptive  </a:t>
            </a:r>
            <a:b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 emergent behavior</a:t>
            </a:r>
          </a:p>
          <a:p>
            <a:pPr algn="ctr" eaLnBrk="0" hangingPunct="0">
              <a:lnSpc>
                <a:spcPct val="80000"/>
              </a:lnSpc>
              <a:spcBef>
                <a:spcPct val="60000"/>
              </a:spcBef>
              <a:buClr>
                <a:schemeClr val="accent1"/>
              </a:buClr>
              <a:buFont typeface="Symbol" pitchFamily="18" charset="2"/>
              <a:buNone/>
              <a:defRPr/>
            </a:pPr>
            <a:endParaRPr lang="en-US" sz="14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22532" name="TextBox 16"/>
          <p:cNvSpPr txBox="1">
            <a:spLocks noChangeArrowheads="1"/>
          </p:cNvSpPr>
          <p:nvPr/>
        </p:nvSpPr>
        <p:spPr bwMode="auto">
          <a:xfrm>
            <a:off x="4715608" y="1684338"/>
            <a:ext cx="43199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b="1">
                <a:solidFill>
                  <a:srgbClr val="000000"/>
                </a:solidFill>
              </a:rPr>
              <a:t>Problems:</a:t>
            </a:r>
          </a:p>
          <a:p>
            <a:pPr>
              <a:buFont typeface="Symbol" pitchFamily="18" charset="2"/>
              <a:buNone/>
            </a:pPr>
            <a:endParaRPr lang="en-US" sz="1400" b="1">
              <a:solidFill>
                <a:srgbClr val="000000"/>
              </a:solidFill>
            </a:endParaRP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rgbClr val="000000"/>
                </a:solidFill>
              </a:rPr>
              <a:t>• System behavior unequal sum of single</a:t>
            </a: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rgbClr val="000000"/>
                </a:solidFill>
              </a:rPr>
              <a:t>  elements’ behavior</a:t>
            </a:r>
          </a:p>
          <a:p>
            <a:pPr>
              <a:buFont typeface="Symbol" pitchFamily="18" charset="2"/>
              <a:buNone/>
            </a:pPr>
            <a:r>
              <a:rPr lang="en-US" sz="1400">
                <a:solidFill>
                  <a:srgbClr val="000000"/>
                </a:solidFill>
              </a:rPr>
              <a:t>• Strong interdependencies </a:t>
            </a:r>
          </a:p>
          <a:p>
            <a:pPr>
              <a:buFont typeface="Arial" charset="0"/>
              <a:buChar char="•"/>
            </a:pPr>
            <a:r>
              <a:rPr lang="de-CH" sz="1400">
                <a:solidFill>
                  <a:srgbClr val="000000"/>
                </a:solidFill>
              </a:rPr>
              <a:t> Need to model and simulate „system-of-systems“ </a:t>
            </a:r>
            <a:endParaRPr lang="en-US" sz="1400">
              <a:solidFill>
                <a:srgbClr val="000000"/>
              </a:solidFill>
            </a:endParaRPr>
          </a:p>
          <a:p>
            <a:pPr>
              <a:buFont typeface="Symbol" pitchFamily="18" charset="2"/>
              <a:buNone/>
            </a:pPr>
            <a:endParaRPr lang="en-US" sz="1400" b="1"/>
          </a:p>
        </p:txBody>
      </p:sp>
      <p:sp>
        <p:nvSpPr>
          <p:cNvPr id="22533" name="Right Arrow 7"/>
          <p:cNvSpPr>
            <a:spLocks noChangeArrowheads="1"/>
          </p:cNvSpPr>
          <p:nvPr/>
        </p:nvSpPr>
        <p:spPr bwMode="auto">
          <a:xfrm>
            <a:off x="4142643" y="4572000"/>
            <a:ext cx="571500" cy="260350"/>
          </a:xfrm>
          <a:prstGeom prst="rightArrow">
            <a:avLst>
              <a:gd name="adj1" fmla="val 50000"/>
              <a:gd name="adj2" fmla="val 49939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spcBef>
                <a:spcPct val="60000"/>
              </a:spcBef>
              <a:buClr>
                <a:schemeClr val="accent1"/>
              </a:buClr>
              <a:buFont typeface="Symbol" pitchFamily="18" charset="2"/>
              <a:buNone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2534" name="Right Arrow 11"/>
          <p:cNvSpPr>
            <a:spLocks noChangeArrowheads="1"/>
          </p:cNvSpPr>
          <p:nvPr/>
        </p:nvSpPr>
        <p:spPr bwMode="auto">
          <a:xfrm rot="10800000">
            <a:off x="4142643" y="5143500"/>
            <a:ext cx="571500" cy="260350"/>
          </a:xfrm>
          <a:prstGeom prst="rightArrow">
            <a:avLst>
              <a:gd name="adj1" fmla="val 50000"/>
              <a:gd name="adj2" fmla="val 49939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spcBef>
                <a:spcPct val="60000"/>
              </a:spcBef>
              <a:buClr>
                <a:schemeClr val="accent1"/>
              </a:buClr>
              <a:buFont typeface="Symbol" pitchFamily="18" charset="2"/>
              <a:buNone/>
            </a:pPr>
            <a:endParaRPr lang="en-US" b="1">
              <a:latin typeface="Times New Roman" pitchFamily="18" charset="0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78" y="3357563"/>
            <a:ext cx="31813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958" y="3357563"/>
            <a:ext cx="332349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... </a:t>
            </a:r>
            <a:r>
              <a:rPr lang="en-US" sz="2400" dirty="0" smtClean="0"/>
              <a:t>to vulnerability assessment of complex systems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</a:br>
            <a:endParaRPr lang="en-US" dirty="0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Drinking water is missing due to</a:t>
            </a:r>
          </a:p>
          <a:p>
            <a:pPr lvl="1">
              <a:buNone/>
            </a:pPr>
            <a:r>
              <a:rPr lang="en-US" dirty="0" smtClean="0"/>
              <a:t>Electrical energy  system break down due to</a:t>
            </a:r>
          </a:p>
          <a:p>
            <a:pPr marL="1257300" lvl="2" indent="-457200">
              <a:buNone/>
            </a:pPr>
            <a:r>
              <a:rPr lang="en-US" dirty="0" smtClean="0"/>
              <a:t>Missing communication service due to</a:t>
            </a:r>
          </a:p>
          <a:p>
            <a:pPr marL="1714500" lvl="3" indent="-457200">
              <a:buNone/>
            </a:pPr>
            <a:r>
              <a:rPr lang="en-US" dirty="0" smtClean="0"/>
              <a:t>Overloaded communication component due to</a:t>
            </a:r>
          </a:p>
          <a:p>
            <a:pPr marL="2171700" lvl="4" indent="-457200">
              <a:buNone/>
            </a:pPr>
            <a:r>
              <a:rPr lang="en-US" dirty="0" smtClean="0"/>
              <a:t>Cyber attack due to</a:t>
            </a:r>
          </a:p>
          <a:p>
            <a:pPr marL="2628900" lvl="5" indent="-457200">
              <a:buNone/>
            </a:pPr>
            <a:r>
              <a:rPr lang="en-US" dirty="0" smtClean="0"/>
              <a:t>…</a:t>
            </a:r>
          </a:p>
          <a:p>
            <a:pPr marL="2171700" lvl="4" indent="-457200"/>
            <a:endParaRPr lang="en-US" sz="900" dirty="0" smtClean="0"/>
          </a:p>
          <a:p>
            <a:pPr marL="1257300" lvl="2" indent="-457200"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Critical Infrastructure Protection (CIP)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t="5419" r="1660" b="1486"/>
          <a:stretch>
            <a:fillRect/>
          </a:stretch>
        </p:blipFill>
        <p:spPr bwMode="auto">
          <a:xfrm>
            <a:off x="71406" y="4929198"/>
            <a:ext cx="153176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 l="5629" t="6730" r="4198" b="4327"/>
          <a:stretch>
            <a:fillRect/>
          </a:stretch>
        </p:blipFill>
        <p:spPr bwMode="auto">
          <a:xfrm>
            <a:off x="1714480" y="4929198"/>
            <a:ext cx="275837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Blackout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7072330" y="857232"/>
            <a:ext cx="1857388" cy="209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 t="12306"/>
          <a:stretch>
            <a:fillRect/>
          </a:stretch>
        </p:blipFill>
        <p:spPr bwMode="auto">
          <a:xfrm>
            <a:off x="4500562" y="4929198"/>
            <a:ext cx="1635468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intern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04" y="4929198"/>
            <a:ext cx="3000396" cy="16430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dirty="0" smtClean="0"/>
              <a:t>Critical Infrastructures Interdependencies: </a:t>
            </a:r>
            <a:br>
              <a:rPr lang="en-US" sz="2400" dirty="0" smtClean="0"/>
            </a:br>
            <a:r>
              <a:rPr lang="en-US" sz="2400" dirty="0" smtClean="0"/>
              <a:t>Scientific Support for Federal Office for Civil Protection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9078" y="1785926"/>
            <a:ext cx="7281081" cy="3985146"/>
          </a:xfrm>
          <a:noFill/>
          <a:ln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500826" y="6357958"/>
            <a:ext cx="23839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100" dirty="0"/>
              <a:t>Source: IRGC White Paper 3, 2006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236798" y="5429264"/>
            <a:ext cx="1121020" cy="3079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28662" y="5429264"/>
            <a:ext cx="863844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(red: high, green: low, yellow: medium)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15140" y="1785926"/>
            <a:ext cx="64294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29520" y="1785926"/>
            <a:ext cx="71438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29322" y="1785926"/>
            <a:ext cx="714380" cy="42862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29124" y="1785926"/>
            <a:ext cx="71438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7224" y="5786454"/>
            <a:ext cx="5929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Fig. Assessment matrix for five coupled infrastructures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5929322" y="5857892"/>
            <a:ext cx="428628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5206" y="5857892"/>
            <a:ext cx="428628" cy="21431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57950" y="5786454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current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643834" y="5786454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started</a:t>
            </a:r>
            <a:endParaRPr lang="en-US" sz="1400" dirty="0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06" y="765175"/>
            <a:ext cx="8637588" cy="935038"/>
          </a:xfrm>
        </p:spPr>
        <p:txBody>
          <a:bodyPr/>
          <a:lstStyle/>
          <a:p>
            <a:r>
              <a:rPr lang="de-CH" dirty="0" err="1" smtClean="0"/>
              <a:t>Electric</a:t>
            </a:r>
            <a:r>
              <a:rPr lang="de-CH" dirty="0" smtClean="0"/>
              <a:t> Power Systems: </a:t>
            </a:r>
            <a:r>
              <a:rPr lang="de-CH" dirty="0" err="1" smtClean="0"/>
              <a:t>Italian</a:t>
            </a:r>
            <a:r>
              <a:rPr lang="de-CH" dirty="0" smtClean="0"/>
              <a:t> Blackout 2003</a:t>
            </a:r>
            <a:endParaRPr lang="en-US" dirty="0"/>
          </a:p>
        </p:txBody>
      </p:sp>
      <p:pic>
        <p:nvPicPr>
          <p:cNvPr id="4" name="Content Placeholder 3" descr="ItalianBlack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0325" y="1773238"/>
            <a:ext cx="6678587" cy="4754562"/>
          </a:xfrm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4" name="Picture 4" descr="inte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666747"/>
            <a:ext cx="4667250" cy="2333625"/>
          </a:xfrm>
          <a:prstGeom prst="rect">
            <a:avLst/>
          </a:prstGeom>
          <a:noFill/>
        </p:spPr>
      </p:pic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065466"/>
            <a:ext cx="8637588" cy="27924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Internet protocols were designed for an environment of </a:t>
            </a:r>
            <a:r>
              <a:rPr lang="en-US" sz="1800" b="1" dirty="0"/>
              <a:t>trustworthy </a:t>
            </a:r>
            <a:r>
              <a:rPr lang="en-US" sz="1800" dirty="0"/>
              <a:t>academic and government users with limited </a:t>
            </a:r>
            <a:r>
              <a:rPr lang="en-US" sz="1800" dirty="0" smtClean="0"/>
              <a:t>applications, not for global users.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de-CH" sz="1800" dirty="0"/>
          </a:p>
          <a:p>
            <a:pPr>
              <a:lnSpc>
                <a:spcPct val="90000"/>
              </a:lnSpc>
            </a:pPr>
            <a:r>
              <a:rPr lang="de-CH" sz="1800" dirty="0"/>
              <a:t>Commercial off-</a:t>
            </a:r>
            <a:r>
              <a:rPr lang="de-CH" sz="1800" dirty="0" err="1"/>
              <a:t>the</a:t>
            </a:r>
            <a:r>
              <a:rPr lang="de-CH" sz="1800" dirty="0"/>
              <a:t>-</a:t>
            </a:r>
            <a:r>
              <a:rPr lang="de-CH" sz="1800" dirty="0" err="1"/>
              <a:t>shelf</a:t>
            </a:r>
            <a:r>
              <a:rPr lang="de-CH" sz="1800" dirty="0"/>
              <a:t> (COTS) </a:t>
            </a:r>
            <a:r>
              <a:rPr lang="de-CH" sz="1800" dirty="0" err="1"/>
              <a:t>software</a:t>
            </a:r>
            <a:r>
              <a:rPr lang="de-CH" sz="1800" dirty="0"/>
              <a:t> (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number</a:t>
            </a:r>
            <a:r>
              <a:rPr lang="de-CH" sz="1800" dirty="0"/>
              <a:t> of </a:t>
            </a:r>
            <a:r>
              <a:rPr lang="de-CH" sz="1800" dirty="0" err="1"/>
              <a:t>features</a:t>
            </a:r>
            <a:r>
              <a:rPr lang="de-CH" sz="1800" dirty="0"/>
              <a:t> and rapid time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market</a:t>
            </a:r>
            <a:r>
              <a:rPr lang="de-CH" sz="1800" dirty="0"/>
              <a:t> </a:t>
            </a:r>
            <a:r>
              <a:rPr lang="de-CH" sz="1800" dirty="0" err="1"/>
              <a:t>outweigh</a:t>
            </a:r>
            <a:r>
              <a:rPr lang="de-CH" sz="1800" dirty="0"/>
              <a:t> a </a:t>
            </a:r>
            <a:r>
              <a:rPr lang="de-CH" sz="1800" dirty="0" err="1"/>
              <a:t>thoughtful</a:t>
            </a:r>
            <a:r>
              <a:rPr lang="de-CH" sz="1800" dirty="0"/>
              <a:t> </a:t>
            </a:r>
            <a:r>
              <a:rPr lang="de-CH" sz="1800" dirty="0" err="1"/>
              <a:t>security</a:t>
            </a:r>
            <a:r>
              <a:rPr lang="de-CH" sz="1800" dirty="0"/>
              <a:t> design)</a:t>
            </a:r>
          </a:p>
          <a:p>
            <a:pPr>
              <a:lnSpc>
                <a:spcPct val="90000"/>
              </a:lnSpc>
            </a:pPr>
            <a:endParaRPr lang="de-CH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Monocultures </a:t>
            </a:r>
            <a:r>
              <a:rPr lang="en-US" sz="1800" dirty="0" smtClean="0"/>
              <a:t>of, </a:t>
            </a:r>
            <a:r>
              <a:rPr lang="en-US" sz="1800" dirty="0"/>
              <a:t>individual and networked computers, </a:t>
            </a:r>
            <a:r>
              <a:rPr lang="en-US" sz="1800" dirty="0" smtClean="0"/>
              <a:t>applications, routers, switches </a:t>
            </a:r>
            <a:r>
              <a:rPr lang="en-US" sz="1800" dirty="0"/>
              <a:t>and operating systems increase the effects of any threat: 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sz="1800" dirty="0"/>
              <a:t>a single vulnerability can exist and be exploited in millions of identical copies of the same software and hardware</a:t>
            </a:r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4"/>
            <a:ext cx="3392481" cy="1306503"/>
          </a:xfrm>
        </p:spPr>
        <p:txBody>
          <a:bodyPr/>
          <a:lstStyle/>
          <a:p>
            <a:r>
              <a:rPr lang="de-CH" dirty="0" smtClean="0"/>
              <a:t>Internet (</a:t>
            </a:r>
            <a:r>
              <a:rPr lang="de-CH" dirty="0" err="1" smtClean="0"/>
              <a:t>infrastructure</a:t>
            </a:r>
            <a:r>
              <a:rPr lang="de-CH" dirty="0" smtClean="0"/>
              <a:t>) </a:t>
            </a:r>
            <a:r>
              <a:rPr lang="de-CH" dirty="0" err="1" smtClean="0"/>
              <a:t>security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8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2400" dirty="0" smtClean="0"/>
              <a:t>SCADA (real Swiss </a:t>
            </a:r>
            <a:r>
              <a:rPr lang="de-CH" sz="2400" dirty="0" err="1" smtClean="0"/>
              <a:t>case</a:t>
            </a:r>
            <a:r>
              <a:rPr lang="de-CH" sz="2400" dirty="0" smtClean="0"/>
              <a:t>) – </a:t>
            </a:r>
            <a:br>
              <a:rPr lang="de-CH" sz="2400" dirty="0" smtClean="0"/>
            </a:br>
            <a:r>
              <a:rPr lang="de-CH" sz="2400" dirty="0" err="1" smtClean="0"/>
              <a:t>search</a:t>
            </a:r>
            <a:r>
              <a:rPr lang="de-CH" sz="2400" dirty="0" smtClean="0"/>
              <a:t> of potential </a:t>
            </a:r>
            <a:r>
              <a:rPr lang="de-CH" sz="2400" dirty="0" err="1" smtClean="0"/>
              <a:t>hacker</a:t>
            </a:r>
            <a:r>
              <a:rPr lang="de-CH" sz="2400" dirty="0" smtClean="0"/>
              <a:t> </a:t>
            </a:r>
            <a:r>
              <a:rPr lang="de-CH" sz="2400" dirty="0" err="1" smtClean="0"/>
              <a:t>entry</a:t>
            </a:r>
            <a:r>
              <a:rPr lang="de-CH" sz="2400" dirty="0" smtClean="0"/>
              <a:t> </a:t>
            </a:r>
            <a:r>
              <a:rPr lang="de-CH" sz="2400" dirty="0" err="1" smtClean="0"/>
              <a:t>points</a:t>
            </a:r>
            <a:r>
              <a:rPr lang="de-CH" sz="2400" dirty="0" smtClean="0">
                <a:latin typeface="Arial" charset="0"/>
                <a:cs typeface="Arial" charset="0"/>
              </a:rPr>
              <a:t/>
            </a:r>
            <a:br>
              <a:rPr lang="de-CH" sz="2400" dirty="0" smtClean="0">
                <a:latin typeface="Arial" charset="0"/>
                <a:cs typeface="Arial" charset="0"/>
              </a:rPr>
            </a:b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643304" y="1143001"/>
          <a:ext cx="5418993" cy="4276725"/>
        </p:xfrm>
        <a:graphic>
          <a:graphicData uri="http://schemas.openxmlformats.org/presentationml/2006/ole">
            <p:oleObj spid="_x0000_s83970" name="Visio" r:id="rId4" imgW="8939022" imgH="7054698" progId="Visio.Drawing.11">
              <p:embed/>
            </p:oleObj>
          </a:graphicData>
        </a:graphic>
      </p:graphicFrame>
      <p:sp>
        <p:nvSpPr>
          <p:cNvPr id="1028" name="TextBox 6"/>
          <p:cNvSpPr txBox="1">
            <a:spLocks noChangeArrowheads="1"/>
          </p:cNvSpPr>
          <p:nvPr/>
        </p:nvSpPr>
        <p:spPr bwMode="auto">
          <a:xfrm>
            <a:off x="3525716" y="2143126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400" b="1"/>
              <a:t>(3)</a:t>
            </a:r>
            <a:endParaRPr lang="en-US" sz="1400" b="1"/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4891454" y="2316163"/>
            <a:ext cx="403826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Tx/>
              <a:buAutoNum type="arabicParenBoth"/>
            </a:pPr>
            <a:r>
              <a:rPr lang="en-US" sz="1400" b="1" dirty="0" smtClean="0"/>
              <a:t>Dedicated </a:t>
            </a:r>
            <a:r>
              <a:rPr lang="en-US" sz="1400" b="1" dirty="0"/>
              <a:t>data exchange between utilities and </a:t>
            </a:r>
            <a:r>
              <a:rPr lang="en-US" sz="1400" b="1" dirty="0" smtClean="0"/>
              <a:t>Swiss </a:t>
            </a:r>
            <a:r>
              <a:rPr lang="en-US" sz="1400" b="1" dirty="0"/>
              <a:t>TSO (PIA system)</a:t>
            </a:r>
            <a:br>
              <a:rPr lang="en-US" sz="1400" b="1" dirty="0"/>
            </a:br>
            <a:endParaRPr lang="en-US" sz="1400" b="1" dirty="0"/>
          </a:p>
          <a:p>
            <a:pPr marL="273050" indent="-273050">
              <a:buFontTx/>
              <a:buAutoNum type="arabicParenBoth"/>
            </a:pPr>
            <a:r>
              <a:rPr lang="en-US" sz="1400" b="1" dirty="0" smtClean="0"/>
              <a:t>Trading/office </a:t>
            </a:r>
            <a:r>
              <a:rPr lang="en-US" sz="1400" b="1" dirty="0"/>
              <a:t>systems separated from SCADA</a:t>
            </a:r>
            <a:br>
              <a:rPr lang="en-US" sz="1400" b="1" dirty="0"/>
            </a:br>
            <a:endParaRPr lang="en-US" sz="1400" b="1" dirty="0"/>
          </a:p>
          <a:p>
            <a:pPr marL="273050" lvl="1" indent="-273050">
              <a:buFontTx/>
              <a:buAutoNum type="arabicParenBoth"/>
            </a:pPr>
            <a:r>
              <a:rPr lang="en-US" sz="1400" b="1" dirty="0" smtClean="0"/>
              <a:t>Own </a:t>
            </a:r>
            <a:r>
              <a:rPr lang="en-US" sz="1400" b="1" dirty="0"/>
              <a:t>control systems – can be operated via </a:t>
            </a:r>
            <a:r>
              <a:rPr lang="en-US" sz="1400" b="1" dirty="0" smtClean="0"/>
              <a:t>own </a:t>
            </a:r>
            <a:r>
              <a:rPr lang="en-US" sz="1400" b="1" dirty="0"/>
              <a:t>telephone lines; protective systems/devices </a:t>
            </a:r>
            <a:r>
              <a:rPr lang="en-US" sz="1400" b="1" dirty="0" smtClean="0"/>
              <a:t>independent </a:t>
            </a:r>
            <a:r>
              <a:rPr lang="en-US" sz="1400" b="1" dirty="0"/>
              <a:t>from SCADA</a:t>
            </a:r>
          </a:p>
          <a:p>
            <a:pPr marL="228600" indent="-228600"/>
            <a:endParaRPr lang="de-CH" sz="1200" dirty="0"/>
          </a:p>
          <a:p>
            <a:pPr marL="228600" indent="-228600">
              <a:buFontTx/>
              <a:buAutoNum type="arabicParenBoth"/>
            </a:pPr>
            <a:endParaRPr lang="de-CH" sz="1200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499697" y="3143251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400" b="1"/>
              <a:t>(1)</a:t>
            </a:r>
            <a:endParaRPr lang="en-US" sz="1400" b="1"/>
          </a:p>
        </p:txBody>
      </p:sp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496766" y="3470276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400" b="1"/>
              <a:t>(2)</a:t>
            </a:r>
            <a:endParaRPr lang="en-US" sz="1400" b="1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err="1" smtClean="0"/>
              <a:t>Drinking</a:t>
            </a:r>
            <a:r>
              <a:rPr lang="de-CH" sz="2400" dirty="0" smtClean="0"/>
              <a:t> </a:t>
            </a:r>
            <a:r>
              <a:rPr lang="de-CH" sz="2400" dirty="0" err="1" smtClean="0"/>
              <a:t>Water</a:t>
            </a: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5977" y="1773238"/>
            <a:ext cx="674728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68607" y="6215082"/>
            <a:ext cx="321594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SVGW / SSIGE / SSIGA 2003; www.trinkwasser.ch</a:t>
            </a:r>
            <a:endParaRPr lang="en-US" sz="1000" dirty="0"/>
          </a:p>
        </p:txBody>
      </p:sp>
      <p:pic>
        <p:nvPicPr>
          <p:cNvPr id="12" name="Picture 11" descr="ueberwach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857760"/>
            <a:ext cx="928694" cy="698378"/>
          </a:xfrm>
          <a:prstGeom prst="rect">
            <a:avLst/>
          </a:prstGeom>
        </p:spPr>
      </p:pic>
      <p:pic>
        <p:nvPicPr>
          <p:cNvPr id="15" name="Picture 14" descr="Pumpwe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2500298" y="5357826"/>
            <a:ext cx="1000132" cy="750099"/>
          </a:xfrm>
          <a:prstGeom prst="rect">
            <a:avLst/>
          </a:prstGeom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APROBST@YFUKOMOFUVWYY577" val="33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2|2.9|2.5|2.2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6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|2.3|2.7|14.5|8.2|2.7|2|4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3|2.5|2.5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4|4.3"/>
</p:tagLst>
</file>

<file path=ppt/theme/theme1.xml><?xml version="1.0" encoding="utf-8"?>
<a:theme xmlns:a="http://schemas.openxmlformats.org/drawingml/2006/main" name="ETH - LSA">
  <a:themeElements>
    <a:clrScheme name="ETH - L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H - L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H - L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H - L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H - L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H - L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H - L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H - L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H - L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H - L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H - L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H - L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H - L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H - L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527</Words>
  <Application>Microsoft Office PowerPoint</Application>
  <PresentationFormat>On-screen Show (4:3)</PresentationFormat>
  <Paragraphs>103</Paragraphs>
  <Slides>15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ETH - LSA</vt:lpstr>
      <vt:lpstr>Visio</vt:lpstr>
      <vt:lpstr>Vulnerability of Complex System</vt:lpstr>
      <vt:lpstr>Major challenge : From reliability and risk engineering  of complicated systems ...</vt:lpstr>
      <vt:lpstr>... to vulnerability assessment of complex systems </vt:lpstr>
      <vt:lpstr>What if…</vt:lpstr>
      <vt:lpstr>Critical Infrastructures Interdependencies:  Scientific Support for Federal Office for Civil Protection</vt:lpstr>
      <vt:lpstr>Electric Power Systems: Italian Blackout 2003</vt:lpstr>
      <vt:lpstr>Internet (infrastructure) security</vt:lpstr>
      <vt:lpstr>SCADA (real Swiss case) –  search of potential hacker entry points </vt:lpstr>
      <vt:lpstr>Drinking Water</vt:lpstr>
      <vt:lpstr>Water: Simulation  of contamination</vt:lpstr>
      <vt:lpstr>Methods: framework for vulnerability analysis</vt:lpstr>
      <vt:lpstr>Method: Agent Based Modeling (ABM)</vt:lpstr>
      <vt:lpstr>Simulation of N objects</vt:lpstr>
      <vt:lpstr>Agent-based Modelling applied to the electric power system </vt:lpstr>
      <vt:lpstr>Conclusions</vt:lpstr>
    </vt:vector>
  </TitlesOfParts>
  <Company>ETH Zurich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Meeting</dc:title>
  <dc:creator>Patrick Probst</dc:creator>
  <cp:lastModifiedBy>LSA</cp:lastModifiedBy>
  <cp:revision>281</cp:revision>
  <dcterms:created xsi:type="dcterms:W3CDTF">2006-12-20T14:22:12Z</dcterms:created>
  <dcterms:modified xsi:type="dcterms:W3CDTF">2009-11-18T15:14:09Z</dcterms:modified>
</cp:coreProperties>
</file>